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327" r:id="rId3"/>
    <p:sldId id="264" r:id="rId4"/>
    <p:sldId id="265" r:id="rId5"/>
    <p:sldId id="266" r:id="rId6"/>
    <p:sldId id="268" r:id="rId7"/>
    <p:sldId id="269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323" r:id="rId17"/>
    <p:sldId id="324" r:id="rId18"/>
    <p:sldId id="325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4" r:id="rId27"/>
    <p:sldId id="298" r:id="rId28"/>
    <p:sldId id="295" r:id="rId29"/>
    <p:sldId id="296" r:id="rId30"/>
    <p:sldId id="299" r:id="rId31"/>
    <p:sldId id="300" r:id="rId32"/>
    <p:sldId id="321" r:id="rId33"/>
    <p:sldId id="301" r:id="rId34"/>
    <p:sldId id="326" r:id="rId35"/>
    <p:sldId id="303" r:id="rId36"/>
    <p:sldId id="328" r:id="rId37"/>
    <p:sldId id="306" r:id="rId38"/>
    <p:sldId id="309" r:id="rId39"/>
    <p:sldId id="305" r:id="rId40"/>
    <p:sldId id="329" r:id="rId41"/>
    <p:sldId id="304" r:id="rId42"/>
    <p:sldId id="330" r:id="rId43"/>
    <p:sldId id="331" r:id="rId44"/>
    <p:sldId id="332" r:id="rId45"/>
    <p:sldId id="334" r:id="rId46"/>
    <p:sldId id="335" r:id="rId47"/>
    <p:sldId id="333" r:id="rId48"/>
    <p:sldId id="314" r:id="rId49"/>
    <p:sldId id="311" r:id="rId50"/>
    <p:sldId id="337" r:id="rId51"/>
    <p:sldId id="336" r:id="rId52"/>
    <p:sldId id="316" r:id="rId5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591" autoAdjust="0"/>
    <p:restoredTop sz="94612" autoAdjust="0"/>
  </p:normalViewPr>
  <p:slideViewPr>
    <p:cSldViewPr>
      <p:cViewPr varScale="1">
        <p:scale>
          <a:sx n="80" d="100"/>
          <a:sy n="80" d="100"/>
        </p:scale>
        <p:origin x="-480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3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BFC03-2B7D-4391-A22F-3A8C86E46EF0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A3EA6-2771-4CF9-BA4E-B73B34B2B82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558994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494278-71A4-483C-93B7-5F4E1A3EA597}" type="slidenum">
              <a:rPr lang="en-GB" altLang="it-IT"/>
              <a:pPr/>
              <a:t>3</a:t>
            </a:fld>
            <a:endParaRPr lang="en-GB" altLang="it-IT"/>
          </a:p>
        </p:txBody>
      </p:sp>
      <p:sp>
        <p:nvSpPr>
          <p:cNvPr id="25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4FB0EC3-4718-4215-942C-0B41EAF75D26}" type="slidenum">
              <a:rPr lang="en-GB" altLang="it-IT"/>
              <a:pPr/>
              <a:t>4</a:t>
            </a:fld>
            <a:endParaRPr lang="en-GB" altLang="it-IT"/>
          </a:p>
        </p:txBody>
      </p:sp>
      <p:sp>
        <p:nvSpPr>
          <p:cNvPr id="26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4EDC32-5FBC-4B32-906E-A7F12EAB9CEB}" type="slidenum">
              <a:rPr lang="en-GB" altLang="it-IT"/>
              <a:pPr/>
              <a:t>5</a:t>
            </a:fld>
            <a:endParaRPr lang="en-GB" altLang="it-IT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059CF-E3DE-4DC5-B022-1524E33451FD}" type="slidenum">
              <a:rPr lang="en-GB" altLang="it-IT"/>
              <a:pPr/>
              <a:t>6</a:t>
            </a:fld>
            <a:endParaRPr lang="en-GB" altLang="it-IT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66FD4B-F3C5-4A0F-8C7D-05BD07C9F310}" type="slidenum">
              <a:rPr lang="en-GB" altLang="it-IT"/>
              <a:pPr/>
              <a:t>7</a:t>
            </a:fld>
            <a:endParaRPr lang="en-GB" altLang="it-IT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FB8C83-2327-47D9-9AD4-D9CC7BA70F0A}" type="slidenum">
              <a:rPr lang="it-IT" altLang="it-IT"/>
              <a:pPr/>
              <a:t>20</a:t>
            </a:fld>
            <a:endParaRPr lang="it-IT" altLang="it-IT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it-IT" altLang="it-IT"/>
              <a:t>Per tale motivo in queste condizioni il primo presidio terapeutico di tipo fisico è rappresentato dall’elastocompressione, mediante la quale si realizza l’effetto opposto di una compressione dall’esterno della parete verso il lume del vaso.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5E8B50-3D43-4D02-B56D-E5FBE6571A67}" type="slidenum">
              <a:rPr lang="it-IT" altLang="it-IT"/>
              <a:pPr/>
              <a:t>21</a:t>
            </a:fld>
            <a:endParaRPr lang="it-IT" altLang="it-IT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735FAD-516B-42A0-90A2-6B1210A21513}" type="slidenum">
              <a:rPr lang="it-IT" altLang="it-IT"/>
              <a:pPr/>
              <a:t>22</a:t>
            </a:fld>
            <a:endParaRPr lang="it-IT" altLang="it-IT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it-IT" altLang="it-IT"/>
              <a:t>Vero e proprio serbatoio di sangue dell’arto inferiore paragonabile al ventricolo sinistro cardiaco così come le vene superficiali dell’arto possono essere paragonate all’atrio sinistro e linsieme delle valvole contenute nelle vene perforanti alla valvola mitrale o atrioventricolare sinistra.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325707-FA60-4F87-A50F-562191FA2FE1}" type="slidenum">
              <a:rPr lang="en-GB" altLang="it-IT"/>
              <a:pPr/>
              <a:t>48</a:t>
            </a:fld>
            <a:endParaRPr lang="en-GB" altLang="it-IT"/>
          </a:p>
        </p:txBody>
      </p:sp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0"/>
          </p:nvPr>
        </p:nvSpPr>
        <p:spPr>
          <a:xfrm>
            <a:off x="456481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en-GB" alt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en-GB" alt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idx="12"/>
          </p:nvPr>
        </p:nvSpPr>
        <p:spPr>
          <a:xfrm>
            <a:off x="6556321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9AE7EC14-A9F1-4C3A-B33A-295A6CDBF77A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="" xmlns:p14="http://schemas.microsoft.com/office/powerpoint/2010/main" val="213021394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2FADFAC-D28B-40CD-A137-22FAA4C98F6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="" xmlns:p14="http://schemas.microsoft.com/office/powerpoint/2010/main" val="242641756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olo e contenuto sopra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FC00778-706D-40EC-A4A7-2FAAB1CE319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="" xmlns:p14="http://schemas.microsoft.com/office/powerpoint/2010/main" val="77397567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301625" y="1676400"/>
            <a:ext cx="8540750" cy="442277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16ED4AA5-1F91-4D87-933B-DA7F951C758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="" xmlns:p14="http://schemas.microsoft.com/office/powerpoint/2010/main" val="314895869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pPr/>
              <a:t>28/11/2014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imgres?hl=it&amp;biw=1093&amp;bih=538&amp;tbm=isch&amp;tbnid=3iMCwXKhqHQHNM:&amp;imgrefurl=http://bachecatermolese.org/2012/07/17/neuromed-oltre-tredici-milioni-di-euro-di-investimenti-per-la-clinica-malzoni-e-la-villa-dei-pini/&amp;docid=JhS3nbN2tEOXvM&amp;imgurl=http://termoli.files.wordpress.com/2010/07/neuromed.jpg&amp;w=513&amp;h=276&amp;ei=S_eDUoulE8qCtAbRloGwAw&amp;zoom=1&amp;ved=1t:3588,r:36,s:0,i:200&amp;iact=rc&amp;page=3&amp;tbnh=165&amp;tbnw=306&amp;start=25&amp;ndsp=13&amp;tx=156.20001220703125&amp;ty=88.2000122070312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5.jpeg"/><Relationship Id="rId4" Type="http://schemas.openxmlformats.org/officeDocument/2006/relationships/hyperlink" Target="http://3.bp.blogspot.com/-JOx2WWisdcU/UJRHqiJ79JI/AAAAAAAAAIc/oqy04-40l-M/s1600/red+welness+color.jpg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riateresa\Desktop\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23" y="-963488"/>
            <a:ext cx="5184576" cy="78214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/>
          <p:cNvSpPr/>
          <p:nvPr/>
        </p:nvSpPr>
        <p:spPr>
          <a:xfrm>
            <a:off x="5128266" y="4005064"/>
            <a:ext cx="40157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Dott. De Filippo Guido</a:t>
            </a:r>
          </a:p>
          <a:p>
            <a:pPr algn="ctr"/>
            <a:r>
              <a:rPr lang="it-IT" altLang="it-I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Specialista in Chirurgia Vascolare Angiologia</a:t>
            </a:r>
          </a:p>
          <a:p>
            <a:pPr algn="ctr"/>
            <a:r>
              <a:rPr lang="it-IT" altLang="it-I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Master 2° Livello Clinica Linfologica Università di Genova</a:t>
            </a:r>
          </a:p>
          <a:p>
            <a:pPr algn="ctr"/>
            <a:r>
              <a:rPr lang="it-IT" altLang="it-I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Consulente Scientifico I.R.C.C.S.</a:t>
            </a:r>
          </a:p>
          <a:p>
            <a:pPr algn="ctr"/>
            <a:r>
              <a:rPr lang="it-IT" altLang="it-I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NEUROMED-POZZILLI (IS)</a:t>
            </a:r>
          </a:p>
        </p:txBody>
      </p:sp>
      <p:pic>
        <p:nvPicPr>
          <p:cNvPr id="6" name="Immagine 5" descr="https://encrypted-tbn2.gstatic.com/images?q=tbn:ANd9GcTPpuXOlC9wri4ww7qIXh42sZdX_HIq9MSQRu-Ts626iv0G7WFv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028284"/>
            <a:ext cx="2871138" cy="1837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C:\Users\Guido\Desktop\untitled.png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793" y="548680"/>
            <a:ext cx="2138680" cy="1184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575671779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2800" b="1" i="1" u="sng" dirty="0" smtClean="0"/>
              <a:t>DIMENSIONE DELLA </a:t>
            </a:r>
            <a:r>
              <a:rPr lang="it-IT" altLang="it-IT" sz="2800" b="1" i="1" u="sng" dirty="0"/>
              <a:t>MALATTIA  VENOSA</a:t>
            </a:r>
          </a:p>
        </p:txBody>
      </p:sp>
      <p:sp>
        <p:nvSpPr>
          <p:cNvPr id="1740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276475"/>
            <a:ext cx="8540750" cy="3822700"/>
          </a:xfrm>
        </p:spPr>
        <p:txBody>
          <a:bodyPr>
            <a:normAutofit fontScale="92500" lnSpcReduction="10000"/>
          </a:bodyPr>
          <a:lstStyle/>
          <a:p>
            <a:r>
              <a:rPr lang="it-IT" altLang="it-IT" i="1" dirty="0"/>
              <a:t>Fortemente </a:t>
            </a:r>
            <a:r>
              <a:rPr lang="it-IT" altLang="it-IT" b="1" i="1" dirty="0">
                <a:solidFill>
                  <a:schemeClr val="accent6">
                    <a:lumMod val="50000"/>
                  </a:schemeClr>
                </a:solidFill>
              </a:rPr>
              <a:t>incidente</a:t>
            </a:r>
            <a:r>
              <a:rPr lang="it-IT" altLang="it-IT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altLang="it-IT" i="1" dirty="0"/>
              <a:t>sulla popolazione con una percentuale del </a:t>
            </a:r>
            <a:r>
              <a:rPr lang="it-IT" altLang="it-IT" i="1" dirty="0" smtClean="0"/>
              <a:t>35</a:t>
            </a:r>
            <a:r>
              <a:rPr lang="it-IT" altLang="it-IT" i="1" dirty="0"/>
              <a:t>% nei soggetti adulti</a:t>
            </a:r>
          </a:p>
          <a:p>
            <a:r>
              <a:rPr lang="it-IT" altLang="it-IT" i="1" dirty="0"/>
              <a:t>In aumento nei </a:t>
            </a:r>
            <a:r>
              <a:rPr lang="it-IT" altLang="it-IT" i="1" dirty="0"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it-IT" altLang="it-IT" b="1" i="1" dirty="0">
                <a:solidFill>
                  <a:schemeClr val="accent6">
                    <a:lumMod val="50000"/>
                  </a:schemeClr>
                </a:solidFill>
              </a:rPr>
              <a:t>aesi </a:t>
            </a:r>
            <a:r>
              <a:rPr lang="it-IT" altLang="it-IT" b="1" i="1" dirty="0" smtClean="0">
                <a:solidFill>
                  <a:schemeClr val="accent6">
                    <a:lumMod val="50000"/>
                  </a:schemeClr>
                </a:solidFill>
              </a:rPr>
              <a:t>industrializzati </a:t>
            </a:r>
            <a:r>
              <a:rPr lang="it-IT" altLang="it-IT" i="1" dirty="0" smtClean="0"/>
              <a:t>(</a:t>
            </a:r>
            <a:r>
              <a:rPr lang="it-IT" altLang="it-IT" i="1" dirty="0"/>
              <a:t>sedentarietà</a:t>
            </a:r>
            <a:r>
              <a:rPr lang="it-IT" altLang="it-IT" i="1" dirty="0" smtClean="0"/>
              <a:t>, </a:t>
            </a:r>
            <a:r>
              <a:rPr lang="it-IT" altLang="it-IT" i="1" dirty="0" smtClean="0"/>
              <a:t>alimentazione,postura eretta prolungata, </a:t>
            </a:r>
            <a:r>
              <a:rPr lang="it-IT" altLang="it-IT" i="1" dirty="0" smtClean="0"/>
              <a:t>abitudini…)</a:t>
            </a:r>
            <a:endParaRPr lang="it-IT" altLang="it-IT" i="1" dirty="0"/>
          </a:p>
          <a:p>
            <a:r>
              <a:rPr lang="it-IT" altLang="it-IT" i="1" dirty="0"/>
              <a:t>Fortemente incidente tra le </a:t>
            </a:r>
            <a:r>
              <a:rPr lang="it-IT" altLang="it-IT" b="1" i="1" dirty="0">
                <a:solidFill>
                  <a:schemeClr val="accent6">
                    <a:lumMod val="50000"/>
                  </a:schemeClr>
                </a:solidFill>
              </a:rPr>
              <a:t>donne </a:t>
            </a:r>
            <a:r>
              <a:rPr lang="it-IT" altLang="it-IT" i="1" dirty="0"/>
              <a:t>rispetto agli uomini( fattori </a:t>
            </a:r>
            <a:r>
              <a:rPr lang="it-IT" altLang="it-IT" i="1" dirty="0" smtClean="0"/>
              <a:t>ormonali,</a:t>
            </a:r>
          </a:p>
          <a:p>
            <a:pPr>
              <a:buNone/>
            </a:pPr>
            <a:r>
              <a:rPr lang="it-IT" altLang="it-IT" i="1" dirty="0" smtClean="0"/>
              <a:t> </a:t>
            </a:r>
            <a:r>
              <a:rPr lang="it-IT" altLang="it-IT" i="1" dirty="0" smtClean="0"/>
              <a:t>    </a:t>
            </a:r>
            <a:r>
              <a:rPr lang="it-IT" altLang="it-IT" i="1" dirty="0" err="1" smtClean="0"/>
              <a:t>moda…</a:t>
            </a:r>
            <a:r>
              <a:rPr lang="it-IT" altLang="it-IT" i="1" dirty="0" smtClean="0"/>
              <a:t>)</a:t>
            </a:r>
            <a:endParaRPr lang="it-IT" altLang="it-IT" i="1" dirty="0"/>
          </a:p>
        </p:txBody>
      </p:sp>
      <p:pic>
        <p:nvPicPr>
          <p:cNvPr id="64514" name="Picture 2" descr="https://encrypted-tbn0.gstatic.com/images?q=tbn:ANd9GcSEY6hsnGFZFjaBuOcBHPivfzX_SjiQS2czZ80MVpOCcj3e8Xh1h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5500702"/>
            <a:ext cx="1009644" cy="1186145"/>
          </a:xfrm>
          <a:prstGeom prst="rect">
            <a:avLst/>
          </a:prstGeom>
          <a:noFill/>
        </p:spPr>
      </p:pic>
      <p:pic>
        <p:nvPicPr>
          <p:cNvPr id="64516" name="Picture 4" descr="https://encrypted-tbn1.gstatic.com/images?q=tbn:ANd9GcRIdEI2Hac5VWbs6kInIFclVsZAD8VLUVfwItYVg8nCoT8KPj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5715016"/>
            <a:ext cx="940836" cy="528630"/>
          </a:xfrm>
          <a:prstGeom prst="rect">
            <a:avLst/>
          </a:prstGeom>
          <a:noFill/>
        </p:spPr>
      </p:pic>
      <p:pic>
        <p:nvPicPr>
          <p:cNvPr id="65538" name="Picture 2" descr="https://encrypted-tbn3.gstatic.com/images?q=tbn:ANd9GcRoJRn3HiAlvhxohqE9mRYKVekQce-IL0Z5WrbUOgHOLKZOJT9Qe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5500702"/>
            <a:ext cx="1181091" cy="884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3917164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2915816" y="338436"/>
            <a:ext cx="5737144" cy="2226468"/>
          </a:xfrm>
          <a:ln/>
        </p:spPr>
        <p:txBody>
          <a:bodyPr>
            <a:normAutofit fontScale="90000"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it-IT" sz="2900" dirty="0" err="1"/>
              <a:t>L'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insufficienza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venosa</a:t>
            </a:r>
            <a:r>
              <a:rPr lang="en-GB" altLang="it-IT" sz="2900" dirty="0"/>
              <a:t> è </a:t>
            </a:r>
            <a:r>
              <a:rPr lang="en-GB" altLang="it-IT" sz="2900" dirty="0" err="1"/>
              <a:t>una</a:t>
            </a:r>
            <a:r>
              <a:rPr lang="en-GB" altLang="it-IT" sz="2900" dirty="0"/>
              <a:t> </a:t>
            </a:r>
            <a:r>
              <a:rPr lang="en-GB" altLang="it-IT" sz="2900" dirty="0" err="1"/>
              <a:t>condizione</a:t>
            </a:r>
            <a:r>
              <a:rPr lang="en-GB" altLang="it-IT" sz="2900" dirty="0"/>
              <a:t> </a:t>
            </a:r>
            <a:r>
              <a:rPr lang="en-GB" altLang="it-IT" sz="2900" dirty="0" err="1"/>
              <a:t>patologica</a:t>
            </a:r>
            <a:r>
              <a:rPr lang="en-GB" altLang="it-IT" sz="2900" dirty="0"/>
              <a:t> </a:t>
            </a:r>
            <a:r>
              <a:rPr lang="en-GB" altLang="it-IT" sz="2900" dirty="0" err="1"/>
              <a:t>che</a:t>
            </a:r>
            <a:r>
              <a:rPr lang="en-GB" altLang="it-IT" sz="2900" dirty="0"/>
              <a:t> </a:t>
            </a:r>
            <a:r>
              <a:rPr lang="en-GB" altLang="it-IT" sz="2900" dirty="0" err="1"/>
              <a:t>deriva</a:t>
            </a:r>
            <a:r>
              <a:rPr lang="en-GB" altLang="it-IT" sz="2900" dirty="0"/>
              <a:t> </a:t>
            </a:r>
            <a:r>
              <a:rPr lang="en-GB" altLang="it-IT" sz="2900" dirty="0" err="1"/>
              <a:t>dall'</a:t>
            </a:r>
            <a:r>
              <a:rPr lang="en-GB" altLang="it-IT" sz="2900" u="sng" dirty="0" err="1"/>
              <a:t>ostruzione</a:t>
            </a:r>
            <a:r>
              <a:rPr lang="en-GB" altLang="it-IT" sz="2900" dirty="0"/>
              <a:t> o da </a:t>
            </a:r>
            <a:r>
              <a:rPr lang="en-GB" altLang="it-IT" sz="2900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riflusso</a:t>
            </a:r>
            <a:r>
              <a:rPr lang="en-GB" altLang="it-IT" sz="2900" dirty="0"/>
              <a:t> a </a:t>
            </a:r>
            <a:r>
              <a:rPr lang="en-GB" altLang="it-IT" sz="2900" dirty="0" err="1"/>
              <a:t>livello</a:t>
            </a:r>
            <a:r>
              <a:rPr lang="en-GB" altLang="it-IT" sz="2900" dirty="0"/>
              <a:t> </a:t>
            </a:r>
            <a:r>
              <a:rPr lang="en-GB" altLang="it-IT" sz="2900" dirty="0" err="1"/>
              <a:t>valvolare</a:t>
            </a:r>
            <a:r>
              <a:rPr lang="en-GB" altLang="it-IT" sz="2900" dirty="0"/>
              <a:t> </a:t>
            </a:r>
            <a:r>
              <a:rPr lang="en-GB" altLang="it-IT" sz="2900" dirty="0" err="1"/>
              <a:t>nelle</a:t>
            </a:r>
            <a:r>
              <a:rPr lang="en-GB" altLang="it-IT" sz="2900" dirty="0"/>
              <a:t> </a:t>
            </a:r>
            <a:r>
              <a:rPr lang="en-GB" altLang="it-IT" sz="2900" dirty="0" err="1"/>
              <a:t>vene</a:t>
            </a:r>
            <a:r>
              <a:rPr lang="en-GB" altLang="it-IT" sz="2900" dirty="0"/>
              <a:t> (</a:t>
            </a:r>
            <a:r>
              <a:rPr lang="en-GB" altLang="it-IT" sz="2900" dirty="0" err="1"/>
              <a:t>superficiali</a:t>
            </a:r>
            <a:r>
              <a:rPr lang="en-GB" altLang="it-IT" sz="2900" dirty="0"/>
              <a:t> o </a:t>
            </a:r>
            <a:r>
              <a:rPr lang="en-GB" altLang="it-IT" sz="2900" dirty="0" err="1"/>
              <a:t>profonde</a:t>
            </a:r>
            <a:r>
              <a:rPr lang="en-GB" altLang="it-IT" sz="2900" dirty="0"/>
              <a:t>) </a:t>
            </a:r>
            <a:r>
              <a:rPr lang="en-GB" altLang="it-IT" sz="2900" dirty="0" err="1"/>
              <a:t>degli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arti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inferiori</a:t>
            </a:r>
            <a:r>
              <a:rPr lang="en-GB" altLang="it-IT" sz="2900" dirty="0"/>
              <a:t>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" y="3429001"/>
            <a:ext cx="7308304" cy="2939348"/>
          </a:xfrm>
          <a:ln/>
        </p:spPr>
        <p:txBody>
          <a:bodyPr>
            <a:normAutofit fontScale="92500"/>
          </a:bodyPr>
          <a:lstStyle/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it-IT" dirty="0"/>
              <a:t>Le </a:t>
            </a:r>
            <a:r>
              <a:rPr lang="en-GB" altLang="it-IT" dirty="0" err="1"/>
              <a:t>pareti</a:t>
            </a:r>
            <a:r>
              <a:rPr lang="en-GB" altLang="it-IT" dirty="0"/>
              <a:t> </a:t>
            </a:r>
            <a:r>
              <a:rPr lang="en-GB" altLang="it-IT" dirty="0" err="1"/>
              <a:t>delle</a:t>
            </a:r>
            <a:r>
              <a:rPr lang="en-GB" altLang="it-IT" dirty="0"/>
              <a:t> </a:t>
            </a:r>
            <a:r>
              <a:rPr lang="en-GB" altLang="it-IT" dirty="0" err="1"/>
              <a:t>vene</a:t>
            </a:r>
            <a:r>
              <a:rPr lang="en-GB" altLang="it-IT" dirty="0"/>
              <a:t> (</a:t>
            </a:r>
            <a:r>
              <a:rPr lang="en-GB" altLang="it-IT" dirty="0" err="1"/>
              <a:t>più</a:t>
            </a:r>
            <a:r>
              <a:rPr lang="en-GB" altLang="it-IT" dirty="0"/>
              <a:t> </a:t>
            </a:r>
            <a:r>
              <a:rPr lang="en-GB" altLang="it-IT" dirty="0" err="1"/>
              <a:t>sottili</a:t>
            </a:r>
            <a:r>
              <a:rPr lang="en-GB" altLang="it-IT" dirty="0"/>
              <a:t> e </a:t>
            </a:r>
            <a:r>
              <a:rPr lang="en-GB" altLang="it-IT" dirty="0" err="1"/>
              <a:t>più</a:t>
            </a:r>
            <a:r>
              <a:rPr lang="en-GB" altLang="it-IT" dirty="0"/>
              <a:t> </a:t>
            </a:r>
            <a:r>
              <a:rPr lang="en-GB" altLang="it-IT" dirty="0" err="1"/>
              <a:t>elastiche</a:t>
            </a:r>
            <a:r>
              <a:rPr lang="en-GB" altLang="it-IT" dirty="0"/>
              <a:t> di </a:t>
            </a:r>
            <a:r>
              <a:rPr lang="en-GB" altLang="it-IT" dirty="0" err="1"/>
              <a:t>quelle</a:t>
            </a:r>
            <a:r>
              <a:rPr lang="en-GB" altLang="it-IT" dirty="0"/>
              <a:t> </a:t>
            </a:r>
            <a:r>
              <a:rPr lang="en-GB" altLang="it-IT" dirty="0" err="1"/>
              <a:t>delle</a:t>
            </a:r>
            <a:r>
              <a:rPr lang="en-GB" altLang="it-IT" dirty="0"/>
              <a:t> </a:t>
            </a:r>
            <a:r>
              <a:rPr lang="en-GB" altLang="it-IT" dirty="0" err="1"/>
              <a:t>arterie</a:t>
            </a:r>
            <a:r>
              <a:rPr lang="en-GB" altLang="it-IT" dirty="0"/>
              <a:t>), </a:t>
            </a:r>
            <a:r>
              <a:rPr lang="en-GB" altLang="it-IT" dirty="0" err="1"/>
              <a:t>si</a:t>
            </a:r>
            <a:r>
              <a:rPr lang="en-GB" altLang="it-IT" dirty="0"/>
              <a:t> </a:t>
            </a:r>
            <a:r>
              <a:rPr lang="en-GB" altLang="it-IT" dirty="0" err="1"/>
              <a:t>distendono</a:t>
            </a:r>
            <a:r>
              <a:rPr lang="en-GB" altLang="it-IT" dirty="0"/>
              <a:t> </a:t>
            </a:r>
            <a:r>
              <a:rPr lang="en-GB" altLang="it-IT" dirty="0" err="1"/>
              <a:t>facilmente</a:t>
            </a:r>
            <a:r>
              <a:rPr lang="en-GB" altLang="it-IT" dirty="0"/>
              <a:t> </a:t>
            </a:r>
            <a:r>
              <a:rPr lang="en-GB" altLang="it-IT" dirty="0" err="1"/>
              <a:t>quando</a:t>
            </a:r>
            <a:r>
              <a:rPr lang="en-GB" altLang="it-IT" dirty="0"/>
              <a:t> la </a:t>
            </a:r>
            <a:r>
              <a:rPr lang="en-GB" altLang="it-IT" dirty="0" err="1"/>
              <a:t>pressione</a:t>
            </a:r>
            <a:r>
              <a:rPr lang="en-GB" altLang="it-IT" dirty="0"/>
              <a:t> </a:t>
            </a:r>
            <a:r>
              <a:rPr lang="en-GB" altLang="it-IT" dirty="0" err="1"/>
              <a:t>venosa</a:t>
            </a:r>
            <a:r>
              <a:rPr lang="en-GB" altLang="it-IT" dirty="0"/>
              <a:t> è </a:t>
            </a:r>
            <a:r>
              <a:rPr lang="en-GB" altLang="it-IT" dirty="0" err="1"/>
              <a:t>elevata</a:t>
            </a:r>
            <a:r>
              <a:rPr lang="en-GB" altLang="it-IT" dirty="0"/>
              <a:t>, </a:t>
            </a:r>
            <a:r>
              <a:rPr lang="en-GB" altLang="it-IT" dirty="0" err="1"/>
              <a:t>così</a:t>
            </a:r>
            <a:r>
              <a:rPr lang="en-GB" altLang="it-IT" dirty="0"/>
              <a:t> da </a:t>
            </a:r>
            <a:r>
              <a:rPr lang="en-GB" altLang="it-IT" dirty="0" err="1"/>
              <a:t>creare</a:t>
            </a:r>
            <a:r>
              <a:rPr lang="en-GB" altLang="it-IT" dirty="0"/>
              <a:t> a </a:t>
            </a:r>
            <a:r>
              <a:rPr lang="en-GB" altLang="it-IT" dirty="0" err="1"/>
              <a:t>livello</a:t>
            </a:r>
            <a:r>
              <a:rPr lang="en-GB" altLang="it-IT" dirty="0"/>
              <a:t> </a:t>
            </a:r>
            <a:r>
              <a:rPr lang="en-GB" altLang="it-IT" dirty="0" err="1"/>
              <a:t>valvolare</a:t>
            </a:r>
            <a:r>
              <a:rPr lang="en-GB" altLang="it-IT" dirty="0"/>
              <a:t> un </a:t>
            </a:r>
            <a:r>
              <a:rPr lang="en-GB" altLang="it-IT" dirty="0" err="1">
                <a:solidFill>
                  <a:srgbClr val="FF0000"/>
                </a:solidFill>
              </a:rPr>
              <a:t>flusso</a:t>
            </a:r>
            <a:r>
              <a:rPr lang="en-GB" altLang="it-IT" dirty="0">
                <a:solidFill>
                  <a:srgbClr val="FF0000"/>
                </a:solidFill>
              </a:rPr>
              <a:t> </a:t>
            </a:r>
            <a:r>
              <a:rPr lang="en-GB" altLang="it-IT" dirty="0" err="1">
                <a:solidFill>
                  <a:srgbClr val="FF0000"/>
                </a:solidFill>
              </a:rPr>
              <a:t>venoso</a:t>
            </a:r>
            <a:r>
              <a:rPr lang="en-GB" altLang="it-IT" dirty="0">
                <a:solidFill>
                  <a:srgbClr val="FF0000"/>
                </a:solidFill>
              </a:rPr>
              <a:t> </a:t>
            </a:r>
            <a:r>
              <a:rPr lang="en-GB" altLang="it-IT" dirty="0" err="1">
                <a:solidFill>
                  <a:srgbClr val="FF0000"/>
                </a:solidFill>
              </a:rPr>
              <a:t>retrogrado</a:t>
            </a:r>
            <a:r>
              <a:rPr lang="en-GB" altLang="it-IT" dirty="0">
                <a:solidFill>
                  <a:srgbClr val="FF0000"/>
                </a:solidFill>
              </a:rPr>
              <a:t> </a:t>
            </a:r>
            <a:r>
              <a:rPr lang="en-GB" altLang="it-IT" dirty="0"/>
              <a:t>(</a:t>
            </a:r>
            <a:r>
              <a:rPr lang="en-GB" altLang="it-IT" dirty="0" err="1"/>
              <a:t>esempio</a:t>
            </a:r>
            <a:r>
              <a:rPr lang="en-GB" altLang="it-IT" dirty="0"/>
              <a:t>: </a:t>
            </a:r>
            <a:r>
              <a:rPr lang="en-GB" altLang="it-IT" b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vene</a:t>
            </a:r>
            <a:r>
              <a:rPr lang="en-GB" altLang="it-IT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varicose</a:t>
            </a:r>
            <a:r>
              <a:rPr lang="en-GB" altLang="it-IT" dirty="0"/>
              <a:t>).</a:t>
            </a:r>
          </a:p>
        </p:txBody>
      </p:sp>
      <p:pic>
        <p:nvPicPr>
          <p:cNvPr id="4" name="Picture 5" descr="varici_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" y="115887"/>
            <a:ext cx="2484438" cy="3312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ven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564904"/>
            <a:ext cx="1656184" cy="390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46716998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" y="162737"/>
            <a:ext cx="3121920" cy="5067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40" y="191541"/>
            <a:ext cx="5551200" cy="650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317310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213121" y="285728"/>
            <a:ext cx="8851680" cy="530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15367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19939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24511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29083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lvl="1">
              <a:buSzPct val="75000"/>
              <a:buFont typeface="Symbol" charset="2"/>
              <a:buNone/>
            </a:pPr>
            <a:r>
              <a:rPr lang="en-GB" altLang="it-IT" sz="2900" dirty="0" err="1"/>
              <a:t>L'</a:t>
            </a:r>
            <a:r>
              <a:rPr lang="en-GB" altLang="it-IT" sz="29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insufficienza</a:t>
            </a:r>
            <a:r>
              <a:rPr lang="en-GB" altLang="it-IT" sz="29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GB" altLang="it-IT" sz="29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venosa</a:t>
            </a:r>
            <a:r>
              <a:rPr lang="en-GB" altLang="it-IT" sz="2900" dirty="0"/>
              <a:t> è </a:t>
            </a:r>
            <a:r>
              <a:rPr lang="en-GB" altLang="it-IT" sz="2900" dirty="0" err="1"/>
              <a:t>caratterizzata</a:t>
            </a:r>
            <a:r>
              <a:rPr lang="en-GB" altLang="it-IT" sz="2900" dirty="0"/>
              <a:t> </a:t>
            </a:r>
            <a:r>
              <a:rPr lang="en-GB" altLang="it-IT" sz="2900" dirty="0" err="1"/>
              <a:t>da</a:t>
            </a:r>
            <a:r>
              <a:rPr lang="en-GB" altLang="it-IT" sz="2900" dirty="0"/>
              <a:t> </a:t>
            </a:r>
            <a:r>
              <a:rPr lang="en-GB" altLang="it-IT" sz="2900" dirty="0" err="1"/>
              <a:t>una</a:t>
            </a:r>
            <a:r>
              <a:rPr lang="en-GB" altLang="it-IT" sz="2900" dirty="0"/>
              <a:t> </a:t>
            </a:r>
            <a:r>
              <a:rPr lang="en-GB" altLang="it-IT" sz="2900" dirty="0" err="1"/>
              <a:t>stasi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venosa</a:t>
            </a:r>
            <a:r>
              <a:rPr lang="en-GB" altLang="it-IT" sz="2900" dirty="0"/>
              <a:t> </a:t>
            </a:r>
            <a:r>
              <a:rPr lang="en-GB" altLang="it-IT" sz="2900" dirty="0" err="1"/>
              <a:t>cronica</a:t>
            </a:r>
            <a:r>
              <a:rPr lang="en-GB" altLang="it-IT" sz="2900" dirty="0"/>
              <a:t> e </a:t>
            </a:r>
            <a:r>
              <a:rPr lang="en-GB" altLang="it-IT" sz="2900" dirty="0" err="1"/>
              <a:t>provoca</a:t>
            </a:r>
            <a:r>
              <a:rPr lang="en-GB" altLang="it-IT" sz="2900" dirty="0" smtClean="0"/>
              <a:t>:</a:t>
            </a:r>
          </a:p>
          <a:p>
            <a:pPr lvl="1">
              <a:lnSpc>
                <a:spcPct val="140000"/>
              </a:lnSpc>
              <a:buSzPct val="75000"/>
              <a:buFont typeface="Symbol" charset="2"/>
              <a:buChar char=""/>
            </a:pPr>
            <a:endParaRPr lang="en-GB" altLang="it-IT" sz="2900" b="1" i="1" dirty="0" smtClean="0"/>
          </a:p>
          <a:p>
            <a:pPr lvl="1">
              <a:lnSpc>
                <a:spcPct val="140000"/>
              </a:lnSpc>
              <a:buSzPct val="75000"/>
              <a:buFont typeface="Symbol" charset="2"/>
              <a:buChar char=""/>
            </a:pPr>
            <a:endParaRPr lang="en-GB" altLang="it-IT" sz="2900" b="1" i="1" dirty="0" smtClean="0"/>
          </a:p>
          <a:p>
            <a:pPr lvl="1">
              <a:lnSpc>
                <a:spcPct val="140000"/>
              </a:lnSpc>
              <a:buSzPct val="75000"/>
              <a:buFont typeface="Symbol" charset="2"/>
              <a:buChar char=""/>
            </a:pPr>
            <a:r>
              <a:rPr lang="en-GB" altLang="it-IT" sz="2900" b="1" i="1" dirty="0" err="1" smtClean="0"/>
              <a:t>Edema</a:t>
            </a:r>
            <a:endParaRPr lang="en-GB" altLang="it-IT" sz="2900" b="1" i="1" dirty="0"/>
          </a:p>
          <a:p>
            <a:pPr lvl="1">
              <a:lnSpc>
                <a:spcPct val="140000"/>
              </a:lnSpc>
              <a:buSzPct val="75000"/>
              <a:buFont typeface="Symbol" charset="2"/>
              <a:buChar char=""/>
            </a:pPr>
            <a:r>
              <a:rPr lang="en-GB" altLang="it-IT" sz="2900" b="1" i="1" dirty="0" err="1"/>
              <a:t>Alterazioni</a:t>
            </a:r>
            <a:r>
              <a:rPr lang="en-GB" altLang="it-IT" sz="2900" b="1" i="1" dirty="0"/>
              <a:t> </a:t>
            </a:r>
            <a:r>
              <a:rPr lang="en-GB" altLang="it-IT" sz="2900" b="1" i="1" dirty="0" err="1"/>
              <a:t>della</a:t>
            </a:r>
            <a:r>
              <a:rPr lang="en-GB" altLang="it-IT" sz="2900" b="1" i="1" dirty="0"/>
              <a:t> </a:t>
            </a:r>
            <a:r>
              <a:rPr lang="en-GB" altLang="it-IT" sz="2900" b="1" i="1" dirty="0" err="1"/>
              <a:t>pigmentazione</a:t>
            </a:r>
            <a:r>
              <a:rPr lang="en-GB" altLang="it-IT" sz="2900" b="1" i="1" dirty="0"/>
              <a:t> </a:t>
            </a:r>
            <a:r>
              <a:rPr lang="en-GB" altLang="it-IT" sz="2900" b="1" i="1" dirty="0" err="1"/>
              <a:t>cutanea</a:t>
            </a:r>
            <a:endParaRPr lang="en-GB" altLang="it-IT" sz="2900" b="1" i="1" dirty="0"/>
          </a:p>
          <a:p>
            <a:pPr lvl="1">
              <a:lnSpc>
                <a:spcPct val="140000"/>
              </a:lnSpc>
              <a:buSzPct val="75000"/>
              <a:buFont typeface="Symbol" charset="2"/>
              <a:buChar char=""/>
            </a:pPr>
            <a:r>
              <a:rPr lang="en-GB" altLang="it-IT" sz="2900" b="1" i="1" dirty="0" err="1"/>
              <a:t>Dolore</a:t>
            </a:r>
            <a:endParaRPr lang="en-GB" altLang="it-IT" sz="2900" b="1" i="1" dirty="0"/>
          </a:p>
          <a:p>
            <a:pPr lvl="1">
              <a:lnSpc>
                <a:spcPct val="140000"/>
              </a:lnSpc>
              <a:buSzPct val="75000"/>
              <a:buFont typeface="Symbol" charset="2"/>
              <a:buChar char=""/>
            </a:pPr>
            <a:r>
              <a:rPr lang="en-GB" altLang="it-IT" sz="2900" b="1" i="1" dirty="0" err="1" smtClean="0"/>
              <a:t>Dermatite</a:t>
            </a:r>
            <a:r>
              <a:rPr lang="en-GB" altLang="it-IT" sz="2900" b="1" i="1" dirty="0" smtClean="0"/>
              <a:t> (</a:t>
            </a:r>
            <a:r>
              <a:rPr lang="en-GB" altLang="it-IT" sz="2900" b="1" i="1" dirty="0" err="1" smtClean="0"/>
              <a:t>assottigliamento</a:t>
            </a:r>
            <a:r>
              <a:rPr lang="en-GB" altLang="it-IT" sz="2900" b="1" i="1" dirty="0" smtClean="0"/>
              <a:t> </a:t>
            </a:r>
            <a:r>
              <a:rPr lang="en-GB" altLang="it-IT" sz="2900" b="1" i="1" dirty="0" err="1" smtClean="0"/>
              <a:t>della</a:t>
            </a:r>
            <a:r>
              <a:rPr lang="en-GB" altLang="it-IT" sz="2900" b="1" i="1" dirty="0" smtClean="0"/>
              <a:t> cute!)</a:t>
            </a:r>
            <a:endParaRPr lang="en-GB" altLang="it-IT" sz="2900" b="1" i="1" dirty="0"/>
          </a:p>
          <a:p>
            <a:pPr lvl="1">
              <a:lnSpc>
                <a:spcPct val="140000"/>
              </a:lnSpc>
              <a:buSzPct val="75000"/>
              <a:buFont typeface="Symbol" charset="2"/>
              <a:buChar char=""/>
            </a:pPr>
            <a:r>
              <a:rPr lang="en-GB" altLang="it-IT" sz="2900" b="1" i="1" dirty="0" err="1"/>
              <a:t>Ulcerazioni</a:t>
            </a:r>
            <a:endParaRPr lang="en-GB" altLang="it-IT" sz="2900" b="1" i="1" dirty="0"/>
          </a:p>
        </p:txBody>
      </p:sp>
      <p:pic>
        <p:nvPicPr>
          <p:cNvPr id="4" name="Picture 2" descr="C:\Users\Mariateresa\Desktop\Documenti Aggiornam al 09. maggio.2014\AGGIORN AL 17.06 2012 DOCUMENTI COMPUTER GUIDO\Immagini professionali\sindr. post. flebitica\prof. carlucci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230" y="3143248"/>
            <a:ext cx="1318770" cy="1785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60" y="1214422"/>
            <a:ext cx="1928826" cy="192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1285860"/>
            <a:ext cx="1664611" cy="173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785794"/>
            <a:ext cx="1143008" cy="2326847"/>
          </a:xfrm>
          <a:prstGeom prst="rect">
            <a:avLst/>
          </a:prstGeom>
          <a:noFill/>
          <a:ln w="1080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0418" name="Picture 2" descr="https://encrypted-tbn1.gstatic.com/images?q=tbn:ANd9GcS8q1321AfsJT3hSiy6rODpu2rx1XA9MLC2V4vPswNjb79YKWPbk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64" y="5143512"/>
            <a:ext cx="3067050" cy="13572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93037658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162738"/>
            <a:ext cx="8228160" cy="2481380"/>
          </a:xfrm>
          <a:ln/>
        </p:spPr>
        <p:txBody>
          <a:bodyPr>
            <a:normAutofit fontScale="90000"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it-IT" sz="2900" dirty="0" err="1"/>
              <a:t>Quando</a:t>
            </a:r>
            <a:r>
              <a:rPr lang="en-GB" altLang="it-IT" sz="2900" dirty="0"/>
              <a:t> </a:t>
            </a:r>
            <a:r>
              <a:rPr lang="en-GB" altLang="it-IT" sz="2900" dirty="0" err="1"/>
              <a:t>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vasi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sottocutanei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si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rompono</a:t>
            </a:r>
            <a:r>
              <a:rPr lang="en-GB" altLang="it-IT" sz="2900" dirty="0"/>
              <a:t>, le </a:t>
            </a:r>
            <a:r>
              <a:rPr lang="en-GB" altLang="it-IT" sz="2900" dirty="0" err="1"/>
              <a:t>emazie</a:t>
            </a:r>
            <a:r>
              <a:rPr lang="en-GB" altLang="it-IT" sz="2900" dirty="0"/>
              <a:t> </a:t>
            </a:r>
            <a:r>
              <a:rPr lang="en-GB" altLang="it-IT" sz="2900" dirty="0" err="1"/>
              <a:t>passano</a:t>
            </a:r>
            <a:r>
              <a:rPr lang="en-GB" altLang="it-IT" sz="2900" dirty="0"/>
              <a:t> </a:t>
            </a:r>
            <a:r>
              <a:rPr lang="en-GB" altLang="it-IT" sz="2900" dirty="0" err="1"/>
              <a:t>nei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tessuti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circostanti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conferendogli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una</a:t>
            </a:r>
            <a:r>
              <a:rPr lang="en-GB" altLang="it-IT" sz="2900" dirty="0"/>
              <a:t> </a:t>
            </a:r>
            <a:r>
              <a:rPr lang="en-GB" altLang="it-IT" sz="29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colorazione</a:t>
            </a:r>
            <a:r>
              <a:rPr lang="en-GB" altLang="it-IT" sz="29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GB" altLang="it-IT" sz="29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bruna</a:t>
            </a:r>
            <a:r>
              <a:rPr lang="en-GB" altLang="it-IT" sz="2900" dirty="0"/>
              <a:t>. </a:t>
            </a:r>
            <a:r>
              <a:rPr lang="en-GB" altLang="it-IT" sz="2900" dirty="0" err="1"/>
              <a:t>Soprattutto</a:t>
            </a:r>
            <a:r>
              <a:rPr lang="en-GB" altLang="it-IT" sz="2900" dirty="0"/>
              <a:t> </a:t>
            </a:r>
            <a:r>
              <a:rPr lang="en-GB" altLang="it-IT" sz="2900" dirty="0" err="1"/>
              <a:t>nell'area</a:t>
            </a:r>
            <a:r>
              <a:rPr lang="en-GB" altLang="it-IT" sz="2900" dirty="0"/>
              <a:t> del </a:t>
            </a:r>
            <a:r>
              <a:rPr lang="en-GB" altLang="it-IT" sz="2900" u="sng" dirty="0" err="1"/>
              <a:t>malleolo</a:t>
            </a:r>
            <a:r>
              <a:rPr lang="en-GB" altLang="it-IT" sz="2900" u="sng" dirty="0"/>
              <a:t> </a:t>
            </a:r>
            <a:r>
              <a:rPr lang="en-GB" altLang="it-IT" sz="2900" u="sng" dirty="0" err="1"/>
              <a:t>mediale</a:t>
            </a:r>
            <a:r>
              <a:rPr lang="en-GB" altLang="it-IT" sz="2900" u="sng" dirty="0"/>
              <a:t> e </a:t>
            </a:r>
            <a:r>
              <a:rPr lang="en-GB" altLang="it-IT" sz="2900" u="sng" dirty="0" err="1"/>
              <a:t>della</a:t>
            </a:r>
            <a:r>
              <a:rPr lang="en-GB" altLang="it-IT" sz="2900" u="sng" dirty="0"/>
              <a:t> </a:t>
            </a:r>
            <a:r>
              <a:rPr lang="en-GB" altLang="it-IT" sz="2900" u="sng" dirty="0" err="1"/>
              <a:t>caviglia</a:t>
            </a:r>
            <a:r>
              <a:rPr lang="en-GB" altLang="it-IT" sz="2900" dirty="0"/>
              <a:t>, la </a:t>
            </a:r>
            <a:r>
              <a:rPr lang="en-GB" altLang="it-IT" sz="29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cute</a:t>
            </a:r>
            <a:r>
              <a:rPr lang="en-GB" altLang="it-IT" sz="2900" dirty="0"/>
              <a:t> </a:t>
            </a:r>
            <a:r>
              <a:rPr lang="en-GB" altLang="it-IT" sz="2900" dirty="0" err="1"/>
              <a:t>diventa</a:t>
            </a:r>
            <a:r>
              <a:rPr lang="en-GB" altLang="it-IT" sz="2900" dirty="0"/>
              <a:t> </a:t>
            </a:r>
            <a:r>
              <a:rPr lang="en-GB" altLang="it-IT" sz="2900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secca</a:t>
            </a:r>
            <a:r>
              <a:rPr lang="en-GB" altLang="it-IT" sz="2900" dirty="0"/>
              <a:t>,</a:t>
            </a:r>
            <a:r>
              <a:rPr lang="en-GB" altLang="it-IT" sz="29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GB" altLang="it-IT" sz="2900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pruriginosa</a:t>
            </a:r>
            <a:r>
              <a:rPr lang="en-GB" altLang="it-IT" sz="2900" dirty="0"/>
              <a:t> e </a:t>
            </a:r>
            <a:r>
              <a:rPr lang="en-GB" altLang="it-IT" sz="29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fragile</a:t>
            </a:r>
            <a:r>
              <a:rPr lang="en-GB" altLang="it-IT" sz="2900" dirty="0"/>
              <a:t>, </a:t>
            </a:r>
            <a:r>
              <a:rPr lang="en-GB" altLang="it-IT" sz="2900" dirty="0" err="1"/>
              <a:t>aumentando</a:t>
            </a:r>
            <a:r>
              <a:rPr lang="en-GB" altLang="it-IT" sz="2900" dirty="0"/>
              <a:t> </a:t>
            </a:r>
            <a:r>
              <a:rPr lang="en-GB" altLang="it-IT" sz="2900" dirty="0" err="1"/>
              <a:t>il</a:t>
            </a:r>
            <a:r>
              <a:rPr lang="en-GB" altLang="it-IT" sz="2900" dirty="0"/>
              <a:t> </a:t>
            </a:r>
            <a:r>
              <a:rPr lang="en-GB" altLang="it-IT" sz="2900" dirty="0" err="1"/>
              <a:t>rischio</a:t>
            </a:r>
            <a:r>
              <a:rPr lang="en-GB" altLang="it-IT" sz="2900" dirty="0"/>
              <a:t> </a:t>
            </a:r>
            <a:r>
              <a:rPr lang="en-GB" altLang="it-IT" sz="2900" dirty="0" err="1"/>
              <a:t>di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traumi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ed</a:t>
            </a:r>
            <a:r>
              <a:rPr lang="en-GB" altLang="it-IT" sz="2900" dirty="0"/>
              <a:t> </a:t>
            </a:r>
            <a:r>
              <a:rPr lang="en-GB" altLang="it-IT" sz="2900" dirty="0" err="1"/>
              <a:t>infezioni</a:t>
            </a:r>
            <a:r>
              <a:rPr lang="en-GB" altLang="it-IT" sz="2900" dirty="0"/>
              <a:t>.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4286256"/>
            <a:ext cx="3528000" cy="2402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929058" y="2428868"/>
            <a:ext cx="4407840" cy="1735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15367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19939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24511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29083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en-GB" altLang="it-IT" sz="2900" dirty="0"/>
              <a:t>Il </a:t>
            </a:r>
            <a:r>
              <a:rPr lang="en-GB" altLang="it-IT" sz="2900" dirty="0" err="1"/>
              <a:t>peggioramento</a:t>
            </a:r>
            <a:r>
              <a:rPr lang="en-GB" altLang="it-IT" sz="2900" dirty="0"/>
              <a:t> </a:t>
            </a:r>
            <a:r>
              <a:rPr lang="en-GB" altLang="it-IT" sz="2900" dirty="0" err="1"/>
              <a:t>di</a:t>
            </a:r>
            <a:r>
              <a:rPr lang="en-GB" altLang="it-IT" sz="2900" dirty="0"/>
              <a:t> </a:t>
            </a:r>
            <a:r>
              <a:rPr lang="en-GB" altLang="it-IT" sz="2900" dirty="0" err="1"/>
              <a:t>questa</a:t>
            </a:r>
            <a:r>
              <a:rPr lang="en-GB" altLang="it-IT" sz="2900" dirty="0"/>
              <a:t> </a:t>
            </a:r>
            <a:r>
              <a:rPr lang="en-GB" altLang="it-IT" sz="2900" dirty="0" err="1"/>
              <a:t>situazione</a:t>
            </a:r>
            <a:r>
              <a:rPr lang="en-GB" altLang="it-IT" sz="2900" dirty="0"/>
              <a:t> </a:t>
            </a:r>
            <a:r>
              <a:rPr lang="en-GB" altLang="it-IT" sz="2900" dirty="0" err="1"/>
              <a:t>può</a:t>
            </a:r>
            <a:r>
              <a:rPr lang="en-GB" altLang="it-IT" sz="2900" dirty="0"/>
              <a:t> </a:t>
            </a:r>
            <a:r>
              <a:rPr lang="en-GB" altLang="it-IT" sz="2900" dirty="0" err="1"/>
              <a:t>portare</a:t>
            </a:r>
            <a:r>
              <a:rPr lang="en-GB" altLang="it-IT" sz="2900" dirty="0"/>
              <a:t> </a:t>
            </a:r>
            <a:r>
              <a:rPr lang="en-GB" altLang="it-IT" sz="2900" dirty="0" err="1"/>
              <a:t>all'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ulcerazione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dei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tessuti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pic>
        <p:nvPicPr>
          <p:cNvPr id="56322" name="Picture 2" descr="https://encrypted-tbn0.gstatic.com/images?q=tbn:ANd9GcT22TGYZYqYp0lvbRLWQenWhIRMfzdmhFdmdCwvE4JFPyzcl75CV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2285992"/>
            <a:ext cx="1785950" cy="1948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25973888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640" y="4572480"/>
            <a:ext cx="3499200" cy="205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80" y="296671"/>
            <a:ext cx="2016000" cy="182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320" y="2122784"/>
            <a:ext cx="3044160" cy="237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5715360" y="3102086"/>
            <a:ext cx="1306080" cy="979303"/>
          </a:xfrm>
          <a:custGeom>
            <a:avLst/>
            <a:gdLst>
              <a:gd name="G0" fmla="+- -7847485 0 0"/>
              <a:gd name="G1" fmla="+- 2307872 0 0"/>
              <a:gd name="G2" fmla="+- 8144 0 0"/>
              <a:gd name="G3" fmla="+- 10800 8144 0"/>
              <a:gd name="G4" fmla="sin 10800 -7847485"/>
              <a:gd name="G5" fmla="cos 10800 -7847485"/>
              <a:gd name="G6" fmla="sin 10800 2307872"/>
              <a:gd name="G7" fmla="cos 10800 2307872"/>
              <a:gd name="G8" fmla="+- G4 10800 0"/>
              <a:gd name="G9" fmla="+- G5 10800 0"/>
              <a:gd name="G10" fmla="+- G6 10800 0"/>
              <a:gd name="G11" fmla="+- G7 10800 0"/>
              <a:gd name="G12" fmla="sin G3 -7847485"/>
              <a:gd name="G13" fmla="cos G3 -7847485"/>
              <a:gd name="G14" fmla="sin G3 2307872"/>
              <a:gd name="G15" fmla="cos G3 2307872"/>
              <a:gd name="G16" fmla="+- G12 10800 0"/>
              <a:gd name="G17" fmla="+- G13 10800 0"/>
              <a:gd name="G18" fmla="+- G14 10800 0"/>
              <a:gd name="G19" fmla="+- G15 10800 0"/>
              <a:gd name="G20" fmla="+- 21600 0 G3"/>
              <a:gd name="G21" fmla="sin 13500 2307872"/>
              <a:gd name="G22" fmla="cos 13500 2307872"/>
              <a:gd name="G23" fmla="+- G21 10800 0"/>
              <a:gd name="G24" fmla="+- G22 10800 0"/>
              <a:gd name="G25" fmla="+- 8144 0 2700"/>
              <a:gd name="G26" fmla="sin G25 2307872"/>
              <a:gd name="G27" fmla="cos G25 2307872"/>
              <a:gd name="G28" fmla="+- G26 10800 0"/>
              <a:gd name="G29" fmla="+- G27 10800 0"/>
              <a:gd name="G30" fmla="+- 2307872 45 0"/>
              <a:gd name="G31" fmla="*/ 1 48365 11520"/>
              <a:gd name="G32" fmla="*/ G30 G31 1"/>
              <a:gd name="G33" fmla="*/ G32 1 180"/>
              <a:gd name="G34" fmla="+- G29 0 G24"/>
              <a:gd name="G35" fmla="+- G29 0 G24"/>
              <a:gd name="G36" fmla="*/ G34 G35 1"/>
              <a:gd name="G37" fmla="+- G28 0 G23"/>
              <a:gd name="G38" fmla="+- G28 0 G23"/>
              <a:gd name="G39" fmla="*/ G37 G38 1"/>
              <a:gd name="G40" fmla="+- G36 G39 0"/>
              <a:gd name="G41" fmla="sqrt G40"/>
              <a:gd name="G42" fmla="*/ 1 38877 51712"/>
              <a:gd name="G43" fmla="*/ G42 G41 1"/>
              <a:gd name="G44" fmla="sin G43 G33"/>
              <a:gd name="G45" fmla="cos G43 G33"/>
              <a:gd name="G46" fmla="+- G28 G44 0"/>
              <a:gd name="G47" fmla="+- G29 G45 0"/>
              <a:gd name="T0" fmla="*/ 110 w 21600"/>
              <a:gd name="T1" fmla="*/ 8054 h 21600"/>
              <a:gd name="T2" fmla="*/ 0 w 21600"/>
              <a:gd name="T3" fmla="*/ 0 h 21600"/>
              <a:gd name="T4" fmla="*/ 14049 w 21600"/>
              <a:gd name="T5" fmla="*/ 23301 h 21600"/>
              <a:gd name="T6" fmla="*/ 1401 w 21600"/>
              <a:gd name="T7" fmla="*/ 21724 h 21600"/>
              <a:gd name="T8" fmla="*/ 21829 w 21600"/>
              <a:gd name="T9" fmla="*/ 5444 h 21600"/>
              <a:gd name="T10" fmla="*/ 15477 w 21600"/>
              <a:gd name="T11" fmla="*/ -5649 h 21600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7453" y="15496"/>
                </a:moveTo>
                <a:cubicBezTo>
                  <a:pt x="18423" y="14122"/>
                  <a:pt x="18944" y="12481"/>
                  <a:pt x="18944" y="10800"/>
                </a:cubicBezTo>
                <a:cubicBezTo>
                  <a:pt x="18944" y="6302"/>
                  <a:pt x="15297" y="2656"/>
                  <a:pt x="10800" y="2656"/>
                </a:cubicBezTo>
                <a:cubicBezTo>
                  <a:pt x="9382" y="2655"/>
                  <a:pt x="7990" y="3025"/>
                  <a:pt x="6759" y="3728"/>
                </a:cubicBezTo>
                <a:lnTo>
                  <a:pt x="5441" y="1423"/>
                </a:lnTo>
                <a:cubicBezTo>
                  <a:pt x="7073" y="490"/>
                  <a:pt x="8920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3030"/>
                  <a:pt x="20909" y="15205"/>
                  <a:pt x="19623" y="17027"/>
                </a:cubicBezTo>
                <a:lnTo>
                  <a:pt x="21829" y="18584"/>
                </a:lnTo>
                <a:lnTo>
                  <a:pt x="23301" y="14049"/>
                </a:lnTo>
                <a:lnTo>
                  <a:pt x="15247" y="13939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it-IT"/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2612161" y="816566"/>
            <a:ext cx="1306080" cy="979303"/>
          </a:xfrm>
          <a:custGeom>
            <a:avLst/>
            <a:gdLst>
              <a:gd name="G0" fmla="+- -7847485 0 0"/>
              <a:gd name="G1" fmla="+- 2307872 0 0"/>
              <a:gd name="G2" fmla="+- 8144 0 0"/>
              <a:gd name="G3" fmla="+- 10800 8144 0"/>
              <a:gd name="G4" fmla="sin 10800 -7847485"/>
              <a:gd name="G5" fmla="cos 10800 -7847485"/>
              <a:gd name="G6" fmla="sin 10800 2307872"/>
              <a:gd name="G7" fmla="cos 10800 2307872"/>
              <a:gd name="G8" fmla="+- G4 10800 0"/>
              <a:gd name="G9" fmla="+- G5 10800 0"/>
              <a:gd name="G10" fmla="+- G6 10800 0"/>
              <a:gd name="G11" fmla="+- G7 10800 0"/>
              <a:gd name="G12" fmla="sin G3 -7847485"/>
              <a:gd name="G13" fmla="cos G3 -7847485"/>
              <a:gd name="G14" fmla="sin G3 2307872"/>
              <a:gd name="G15" fmla="cos G3 2307872"/>
              <a:gd name="G16" fmla="+- G12 10800 0"/>
              <a:gd name="G17" fmla="+- G13 10800 0"/>
              <a:gd name="G18" fmla="+- G14 10800 0"/>
              <a:gd name="G19" fmla="+- G15 10800 0"/>
              <a:gd name="G20" fmla="+- 21600 0 G3"/>
              <a:gd name="G21" fmla="sin 13500 2307872"/>
              <a:gd name="G22" fmla="cos 13500 2307872"/>
              <a:gd name="G23" fmla="+- G21 10800 0"/>
              <a:gd name="G24" fmla="+- G22 10800 0"/>
              <a:gd name="G25" fmla="+- 8144 0 2700"/>
              <a:gd name="G26" fmla="sin G25 2307872"/>
              <a:gd name="G27" fmla="cos G25 2307872"/>
              <a:gd name="G28" fmla="+- G26 10800 0"/>
              <a:gd name="G29" fmla="+- G27 10800 0"/>
              <a:gd name="G30" fmla="+- 2307872 45 0"/>
              <a:gd name="G31" fmla="*/ 1 48365 11520"/>
              <a:gd name="G32" fmla="*/ G30 G31 1"/>
              <a:gd name="G33" fmla="*/ G32 1 180"/>
              <a:gd name="G34" fmla="+- G29 0 G24"/>
              <a:gd name="G35" fmla="+- G29 0 G24"/>
              <a:gd name="G36" fmla="*/ G34 G35 1"/>
              <a:gd name="G37" fmla="+- G28 0 G23"/>
              <a:gd name="G38" fmla="+- G28 0 G23"/>
              <a:gd name="G39" fmla="*/ G37 G38 1"/>
              <a:gd name="G40" fmla="+- G36 G39 0"/>
              <a:gd name="G41" fmla="sqrt G40"/>
              <a:gd name="G42" fmla="*/ 1 38877 51712"/>
              <a:gd name="G43" fmla="*/ G42 G41 1"/>
              <a:gd name="G44" fmla="sin G43 G33"/>
              <a:gd name="G45" fmla="cos G43 G33"/>
              <a:gd name="G46" fmla="+- G28 G44 0"/>
              <a:gd name="G47" fmla="+- G29 G45 0"/>
              <a:gd name="T0" fmla="*/ 110 w 21600"/>
              <a:gd name="T1" fmla="*/ 8054 h 21600"/>
              <a:gd name="T2" fmla="*/ 0 w 21600"/>
              <a:gd name="T3" fmla="*/ 0 h 21600"/>
              <a:gd name="T4" fmla="*/ 14049 w 21600"/>
              <a:gd name="T5" fmla="*/ 23301 h 21600"/>
              <a:gd name="T6" fmla="*/ 1401 w 21600"/>
              <a:gd name="T7" fmla="*/ 21724 h 21600"/>
              <a:gd name="T8" fmla="*/ 21829 w 21600"/>
              <a:gd name="T9" fmla="*/ 5444 h 21600"/>
              <a:gd name="T10" fmla="*/ 15477 w 21600"/>
              <a:gd name="T11" fmla="*/ -5649 h 21600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7453" y="15496"/>
                </a:moveTo>
                <a:cubicBezTo>
                  <a:pt x="18423" y="14122"/>
                  <a:pt x="18944" y="12481"/>
                  <a:pt x="18944" y="10800"/>
                </a:cubicBezTo>
                <a:cubicBezTo>
                  <a:pt x="18944" y="6302"/>
                  <a:pt x="15297" y="2656"/>
                  <a:pt x="10800" y="2656"/>
                </a:cubicBezTo>
                <a:cubicBezTo>
                  <a:pt x="9382" y="2655"/>
                  <a:pt x="7990" y="3025"/>
                  <a:pt x="6759" y="3728"/>
                </a:cubicBezTo>
                <a:lnTo>
                  <a:pt x="5441" y="1423"/>
                </a:lnTo>
                <a:cubicBezTo>
                  <a:pt x="7073" y="490"/>
                  <a:pt x="8920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3030"/>
                  <a:pt x="20909" y="15205"/>
                  <a:pt x="19623" y="17027"/>
                </a:cubicBezTo>
                <a:lnTo>
                  <a:pt x="21829" y="18584"/>
                </a:lnTo>
                <a:lnTo>
                  <a:pt x="23301" y="14049"/>
                </a:lnTo>
                <a:lnTo>
                  <a:pt x="15247" y="13939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54161362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it-IT" altLang="it-IT" b="1" dirty="0">
                <a:solidFill>
                  <a:schemeClr val="tx2">
                    <a:lumMod val="75000"/>
                  </a:schemeClr>
                </a:solidFill>
              </a:rPr>
              <a:t>ANATOMIA E FISIOLOGIA DEL SISTEMA VENOSO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28860" y="1857364"/>
            <a:ext cx="4572000" cy="3573462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it-IT" altLang="it-IT" sz="2600" dirty="0" smtClean="0"/>
              <a:t>     In </a:t>
            </a:r>
            <a:r>
              <a:rPr lang="it-IT" altLang="it-IT" sz="2600" dirty="0"/>
              <a:t>funzione del decorso anatomico il circolo venoso dell’arto inferiore è suddivisibile in tre distretti fra loro collegati:</a:t>
            </a:r>
          </a:p>
          <a:p>
            <a:pPr>
              <a:lnSpc>
                <a:spcPct val="30000"/>
              </a:lnSpc>
              <a:buFontTx/>
              <a:buNone/>
            </a:pPr>
            <a:endParaRPr lang="it-IT" altLang="it-IT" sz="2600" dirty="0"/>
          </a:p>
          <a:p>
            <a:r>
              <a:rPr lang="it-IT" altLang="it-IT" sz="2600" dirty="0"/>
              <a:t>Circolo venoso profondo</a:t>
            </a:r>
          </a:p>
          <a:p>
            <a:r>
              <a:rPr lang="it-IT" altLang="it-IT" sz="2600" dirty="0"/>
              <a:t>Circolo venoso superficiale</a:t>
            </a:r>
          </a:p>
          <a:p>
            <a:r>
              <a:rPr lang="it-IT" altLang="it-IT" sz="2600" dirty="0"/>
              <a:t>Vasi comunicanti o perforanti</a:t>
            </a:r>
          </a:p>
          <a:p>
            <a:endParaRPr lang="it-IT" altLang="it-IT" sz="2600" dirty="0"/>
          </a:p>
        </p:txBody>
      </p:sp>
      <p:pic>
        <p:nvPicPr>
          <p:cNvPr id="4101" name="Picture 5" descr="Albero VENOS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2359025" cy="541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lbero VENOSO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1447800"/>
            <a:ext cx="2235200" cy="541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6" name="AutoShape 2" descr="data:image/jpeg;base64,/9j/4AAQSkZJRgABAQAAAQABAAD/2wCEAAkGBxQTEhUSEhQVFRQVFRQVFRQUFhUUFBUUFBUWFhUUFBQYHCggGBwlHBUVITEhJSkrLi4uFx8zODMsNygtLisBCgoKDg0OFg8PFywcHCQsLCwsLCwsKywsLCwsLCwsLCwsLCw3LCw3LCwrLCwsKyssLCwtLCw3LCwsKyw3KzgrK//AABEIAPUAzgMBIgACEQEDEQH/xAAbAAACAwEBAQAAAAAAAAAAAAABAgAEBQMGB//EAD8QAAEDAgIHBQYDCAICAwAAAAEAAhEDIRIxBAVBUWFxgRMiUpGhMpKxwdHwFEJiBiMzcoKisuEVQ2PxU6PC/8QAFwEBAQEBAAAAAAAAAAAAAAAAAAECA//EAB8RAQEAAgMBAAMBAAAAAAAAAAABEUECITEyYXGBEv/aAAwDAQACEQMRAD8A+zDRmeBvuj6Idg3wN91v0RrNJENdhMi8TbbY8J+7LE1jp7xUIbWwiS0MNBzrgCYcDcZ3+hKqNs0GeBvuhTsGeBvut+i8/wDj6jRLq7ploA/CnKTfCHyZ57Ft0azsDDBecDZdZmIwJOEm2+EDmgy/cbl4W/RRtFngb7oSPqO8Bvxb9eqrGq9pjCTmcxcTHnvRFx1JgzY3OPZbt6J/w7PA33R9FQOlFzmNILRJdMgzhBhsdQei0GuCBOwb4Ge6PooNHZ4G+6FzNeXAAS0zLgRDSPykbf8AR61GawqnPRqgMHJ1MiRsBnbvRWh+HZ4G+6Efw7PA33R9FW0HSXPnHSfTjLEWnF7p5eauIoDRmeBvut+ih0Zngb7o+i6tSuUCfhmeBvuj6Ifh2eBvut+icqIhPwzPC33W/RL+Gb4W+636J2uRlBz/AAzfC33W/RQ6K3wt91v0Tyg4oOD9Hb4W+6PouVGk3F7Lc/CPoo+p3iJ2JdEd3lnK4XBorfC33R9FPwrfC33W/RdpQWkw4/hWeFvut+iZujM8Lfdb9F0lEFFBRRAKoJUKBCBQI83XPSWyAQbtuN3EHgneL5pHxCJWRraqQ0P7N4cxwdsIjI94HKCm0TSe0Y175a14BwjIzmH9ZsLc1oaVTxU3NBglpAJyFrEryOq6JL+yc4EEEgkFzCQRJYJFvouk4zlx/TGbOX4eydVDcyAIzmBA8guZ0tslrS1zgD3cW0CbxkFS/CtbuJi8ANEkQbNvB4kniulPSGxgLRhMtIAEQREEclydDnWLsM9n3sUYO0p5RNzMcEBpmkQ4jR5gDB+9p96QM4Nuc7F0o6qoDKmzI7NhEH0srtKm1gDW2AEADYBsAQPQcS0FwwuIEtmYO0SM0zkQ5K4otAkKSigCqim18H7suzXBV9Ps5pbm6R5An5KvT0g5ZRmNoO2fvaoNPEkqOXFteylZ9s1MqovrgVIPTcQBfqm0KrLgYzE+aoacJDwT+U33GDBVjV9bFgcD7TQfQKK9AEEZQWmRngooUAimUhIiqzkyBCUlCUwA4XySxY2UJuqNV3aPLASGiz3DOdrG/MphMubR2pj/AK2WIH53jZPhEdTyWbrJ5FelhgYSATHjMAR5la73imDAsAMLfQAegWLrppa1kd5/aNJO1ztnrAW+HrPLxo6Y105/2jfzVBwdGf8AaN/Nd3aQHtDmmxAP35Lk29uK5WYdY3dGpvwjvDIflHPfuSaZTqSxzGNe4Yu844cIdAmPzW+HFW6eQTwqjG0PVEn99SFwZIrVHGZEAC1oGf8AtalDRm02hjBDRkJJ9SZVgJXIpAFMP3dSTwR8lWVTWEwC0S5pxAbTAII8iepCqavqMqMJz7753iXEjlYtEbIT6x0nDUpg5HEDu7xaAfeDR/Ukfoly9jix5sSBLXR427edjxVR1qUsNh6qrWcdx8imqaYRhFUBpyDxJpu5H8p4H1U1kYMi9vPmsWNZYWnViQ4RctP+le1Q0Co1o9ktBbwJAJHz6ncqumNBewjbn0BVvUzJwGbjs46WPpKjVenngp0RARIWkLiUBUKIhBCEZQsoqyBKWSo5AlUVdJqkWbEuMN+Z6C6gp4A1oyHmScyUkTUJ3AAdbn5LpWbKVNqmkumo0eHvHmZDPmegVLXHt0h/5GnyV6g2Wudtc4noLD0Cy9YOmrR5u+H+itS99JZmOFc4KhbHdfcRFnfmHWx81Y0V5xtEHPduXDWFHELZgyOY+yrWqdGY9wdFsM7fzcZWLc4rc6zHoKb8rO8l0B4FcDozSHCLOBBidvWx2rlpGq6dQguDrQAA57RYyJAdBjig0gUriqQ1TSgiHQS0kdpUzbMfm4nmubtR0ZnC6c/4lU5Rn3uAUF8kJWvBXPRNBZTnACJgmXOdlzJXYMO9Bk6+ptLZInDJcALljrPA9DzaFz1fpBjs3wXtAIdsqMPsvHGM+IK1q7DIvHT/AGvL16NRmMNGLsX4qce21rhiAj8zCJaRmC3gtTuYZvrZ0wAtAIBBMEESI4rN07VTQO6Xs3BryG+6THor7K4qMpuGRvy5rppjeOxY7jTy2hucXhjvabJkTBBsD8RHBbX7MtkAxsCzdHpDHP6SJvlK1/2Sp/ugf0hTLTewoYU0KQtIXCphTFqgag5wokCrGicTndo6CCA2BDSQBI35HzWmVwpCs9uhv213nf3WjfYeforDaPdAL3Ege1YTxMIDh7xMZ39I+STTHQ0kZwfM2CU0L+0/Zt48lV0ulLmtxOu6XX2N71uuEck2LVFsDDuHwssHS3/v2iCcLHm190fEraFG/tP3Z9Vi6S4fin8KYHUkH6KzdS6R1Uk+y7fkr37NkinOB2ZAsPyk8VVJEff0W3qulgptHCepv81ibbvru/SIAJa67gMhadtjkNqr1Nata4tw1CWkNOFmK5E26K6OSboiKP8AzLcGPBVPecyAwkkjaI2Heu+i6xD3YcFRpvdzCG2z72SttCjhKCYlJSdnxQwKp2NV1li6e4sqNq7PYf8Ayu9l3Qz7xWw5ls1m63Z+6eN7S0DeXd0DzIQqjSGCq9n5XRUaBsLiWuHmJ6rQ0wHCTwWISQ+iHGXMc6i478QGE9e75lbmlm0SnIjzz34A47qZd8Vu/s7Sw0m32D4Lzum3qBg8LCR+kFzj6ho6r1urKcUxfestVbnihPFCAiWrSJPFM0cUmFOHKDjJUgoCIUkLSAUYUhEBBxqGDJMCJKy9EcXVXk2hrcI2gOLpJ4nD6LUrUwXNnISY42grJp1B2zrGMOGdhc1xJ8sXxV1U20oXl2OLtIc+0PBj+Vrg0H0HmtnWGlRTIbOJ3dbzdaegkrMqsAq0gMsDmieAB/8Aykxil9i5Rpy5rZFzJ5BbzeaztWUu850TAAHxK054LnxapgeKZvNIOScLQGkUsTS2SJi4sc5sq2k6GXPxCrUb3YwtMCRk7mroNkpCgzXauf8A/PVy3i/Hgg3VrgZ7ermDEiDBmIhaXC6BVHJ1NxnvuHAYLWyu379FkODqj2t7R0Nmo61PMd2mPY3hzv6VufexYepqcMqONy57xP6WuIA9CrrKbZWtQRV9txk0HCQy7mVMJyaN4K29MqgmPvNZmtdF71J5kRVA5hxB+LQrukm/3zWeXhPWS0A6Q50XDabfOXH4heu0eA0DgvKalp434/G7F0yb/a0ea9cGKbytHtAp2gQDQpAVTs3ahM0zdcsITByKSFA1OIRsrlC4VIXSQhZBVrUy50Cwi5FieA+qpaexrDTNmtGIExl3CQPRaT6gBM7lV1g6WEeIta0bzIIPSJ6Ky6GOx1R1VpLcLQx7mg5zIGJw2WmAq+snRVok+J2QJ2AZDmtnSb1nQPZpif6nO+iyKzMWkN/Q0uji4wPmrv8AiSdNrQdIaGn27kn+HU3x4VZGlCQO93iYlpAtnMhNoVmDr6kn5rtZYjTN/wCco7HOOYtTqnLO+GOuSL9d0gGGX98S0dnUkiSCYw2iDmtGAjHNUV9G0ynWDmtxGBDpY9lnSLYgNxXPS9WMfEl0NYWABxFjhvIvPdsr4VSrVqYnAU5aBZ2IDEZAwxssT5KCv/xFOXHvd8YXd92QiI3ZC/BKzUtIXAd+T87p7hEX6X3wqNRlUhrBRqNDXYu7Xa32i6cRFyLkwuFPQSMILHzIJJ0kk2IAJvfkqN92isNyxpJN7DdG5Zmof4DQN7hH9bti0XkkmHt5Fsx/csfUDXhr2Ym9yq/8h294Gce9yaTa1rikXsAFiHtdP8rpI8lS1zUwiGmXOAa3dijPoJPRXNOxR7QMRkwjnHftf4KtV0X/ALHGXOs39LLd0fE800T11/Z2jBtk0ADoI+S3ysnUVOGE8StKQsxqnKCUuCBcBw+4VQ5Q6pMSYFBAiCpHBEclUEoFToieSCtpdOYk+RIPmFVp0wKuZPc7uIk7bkTwLfJaLmyMln1Bhewx4hHJpt97lZRzqPIqvByc1rh0xBw9B5rB0OuTpD5iCS1p3lkSPInyW5rUQG1PC6D/ACvs71wnovP0CA2i+M6rj7+MX8mrWqzuPW6E7uDhbyy2qwPv7lZ+rasyPqr0HcsNuig5rObrqhl2jQe8IMtPdcWkwRlIIn6pq+t6DJDqjAQATJyBGIE9CPNBpBJUVH/nKAH8QWjffEARFtoIVulWa9oe0y1wBBG0FAR95JcPAeiYoW3+qCDkPRZNKmW1a8fm7N39paf8VrW3+oVOk4GpUG0YAeIwkj1lWXqoFcyyfv7yWXpL3w3v2AEd1v3wWi89xw25DrZZumu9Pks3xZ609W034LPzk+yF1r0XY2OAa6MQLiS0tDiDAA9rKL/+01O6afIq+AkWvP1dUuAwii1zZzNerJlwkkYtwBTVNVucO9RpmAIHa1CJMudN9jiRPHhC3ig5EU9XaC2mJDQ17msD4LiO6DAEnib7VcIQRAQOAiooFRECET1U80QpCq1aUuB8JJ8wR81bXAG5CCnrQgUXudlhPrb5rzdUYdFad2AjicQgea9BryocDmNt3C553NvA5k25SsVlPEabNlNjXkfqIho6QSt6Z2uatruxWi4BzO6+Q5LbYXWmI4TOXELzmhOwVmj8rrgbiLkdR8F6m6w286Krg7Fj0hwxO7ooDCWh1xncbJ3T0L6tTFJdXLcRiKDS4XAiQbCCIPPctNmqWh2PFVmZ9sxc4iI3JRqVt5fVdLg6S82IJIgCwGVo2Io6n0wu7jmVZucdSmGi98Mi1gQJ2rTKXRqIY0NBJAtLiXHqTmncEQpCWOARshZBDyCza5wVGvizppu55sJ+H9S0XuEdFna0ZNMxcgBzf5md4eoRK41HX2STluVHScjK7aLWx9/Y5/d2HCDAnmQT1CXSW2NlKsXtQmxHI/FaxWJ+z+Z5fMLbspFoXUCPRQ8viqgBFykqdEU0qSjCkKoBKkokKQiFJVN9QNcSTAgkncBBV5ZetBcDxENPIm/oD5JCqWsiRo1V59p7S48Js1vQQPNVtHA/ek+MDoGNV/8AaO1CpxAHmQs99hVjZUd/iyPRavyk9VdJ9phE91zD/cAR5Er17eZXk9Ud+sOBk9L/ACXrmhZl6w1fTWUsoiEBCD0QlegBchKhHEoSgD3cNm8KtUJVhxss/SK2Fo3BEYL6jho9PA4tM02yIm7oXTTapA9qM9g3QqtJ+KhTjI1mD/7D9FNaPg7eA3nKANqUntauoMRMYosSbNt7IaP8j0W6aZMS82MmIAI3HhKztQUMLTi9swXDcLhrfQ9SVrSpIqi/RKhJPbuAJPdDWQAZIGU5HNL+BfhA/EVPaJmGAlpjuZWFjcXur6kKirouiuaRNZ74mzsMXymBNtitgoAIjkgYIhAFSUQUCiogELP09p7SmdgLj1gNH+RWiFS1nk08R8QhWP8AtWS5optO1pP9RwtHWXHoquhVA8vJ/MKbjzNNs/BW9JZiYx22pWa7+kNOD0APUqlq+nDmfqoNJ6GPgt35wxPrLV1PowDiRyHxPyWwOap6rpwyd/8As/NXFzjoKIQhFUO1RyjUr1AUFxdVMkWGUespzMZgH72KhiFg69pyBTH53tEfpJ78dAfNbAeT+YWzWfp1zTcSO7UtltYR8USsXSdHLXtoAwTWbUYYGRBc4xwLXeYV2torGHFcu2vecTrXPADkrGtKU1tGdtx1B0NNx+QWfrEl9Xsx7Igv5T3W9TfkOKvK+JG3qamezxGcT+8d4EQ1vQfErQXGkwgAJ4Ky0eECEIKBBQMOqgCS6dgVBlEBAOTAqoiCZBQAc1Q13/CN+S0FT1lTxMj9TT5GfkkGfrRwDaQmAHHoG0nws/QxcCf+ikOneVjX8nsmg3cXN3+00gnyKLGAVnxA7jBwsXW9Vu9cYzPa29HaA0cl2hc6J7o5LpKw0UoqBElFO1B4RbklqIEw70YQhREKWqtplAERlBBBG8EO+XqrTgq+mmATGQnyvHoqVla8rhjqDjsNQxvik/5wOoXLVNEz3rucS553uMT0EADkuWsaOM0ajxd1RuEeCm1rnhvMxJWjqq7p5py0RsIhAFSVFQFElCURKABCUbog8kHNsro1cRUTtqK4TLsglFRHGpgyMKrpzrRbfe1hfNWTVgLG0it2lTC7+ECQdzntE4TwEdTyVkyluGfX0gOr03kgMGINmG4jhPeE7LiP9pqukM7V0ObdrY7zcpI371a0VmOs5+xncG4uMOd5d31VjS2jHTM3JLTygkf4+p3q0i1o+lsLR32e8N8b11bpDSQ0OBJBIAMyAYJB4FJoTrFs5H7+C7kCZ274vnkstKX/AC9CJ7WlkXWe090TJEHKx8k1TW9ARNWnDmhw7wMtIkPEfljbkurNEptADWNAFgA1oAAvELoaTJyGUCwy3cFDIaLpbKgPZva6InCQYnJdHqMAGUDkIlF4VCdUcKhCmFEKq2sWyxw2lrh1II+atxwVbSATaNiDI108B1Bu0Go4cm0yw/5hW9Sx6fTNZ2umTgqfrwDlgeDHN3+IWpqdntW3fD/SXRGlCikKAIpbJlAFLoBAUsjCkIOAhOCFzhCVpHcEKF4VStpQbaJJyAzVXTajoGeI5Nb89p+8kRz1hpheSKZhlMOLiMy6LAdB6+XOv7DaFL2gGOLifZAIOImDcwed1xot/d9i1ru0wmZFgXTLnOygkztlNoI7IEuMlwBJOZcHPHwjyW71GNrWgtNNrm4AMJcRLzcOggzhuc0tMPe/tSxuEAhoLvXLap3nj2TB5hWqWivIgmB5rnmt/wCS6C95JOFuW87+W5dNKq4HtdhquADpDAHNmWjvSQZvbmdyuUaOEQF0AUXDzdA1XuADtJbiDRL6dOGwe8SReSAd4E7Vr6PoLmvxGq94iMDg2Nl7CZ+quEIygYMQenSvRXOoYBi5AJjfwWcdaGQOxrSXFphogECSZJuOO1WNP0FtWA4vEbGOLZBiQYzyHmVWdqSmZk1TP/kqDIRYAwOiCzR01paHOmnJdAqYWnuk3icrTyVTSdOp4yO0bl4hlF9vFXtC0VtNoYwENG8ucbmcySdq5wTUJ5Achn8SojK165hpUgwghtWmLEGOcc/VWdW6S1pwnM3HGM+ea56/oufTkZMIc0eJwy6fVZzdJLizC0Z4vaFu6QZtbOOqtWPVyFAVWa54ZdoENmzsTrAmwjNZNfWjsIwuqgtEOP4Zzg9zsIaYjfi27eCD0AKAhZNKlpDgHdsACJE0gDB2kGIOduK0tHDg0B5xOAu6AJO+NiDoAiOqEotlBwISHmuxHBcqjeCqMuo+SZJzsBcxstl5q1TY4iTDPJxjiclz7N4Psi1gZsOma6dlUObm9AZ+KqWFq4WNsc55k8SpqzQxGN9yZIG6ST810ZoYzd3ueXkrgG5FNUy29LIUuR8/9pgiFAfNCL7UwPBEKVQKBTKAoGag9MEHhApSpoRhEIVS0iqGGTMHbsV8pXMmxAPO6KzNK0prmwCpqvRQJcRc5W9T97FoN0do/K0cgE8KYAjmoIUCMKgAhEBGFIQBSAmCCAELkWqKKoQtQAUUVEhM0KKIOgCcNUUUDBEBFRSqACmFRRA4SVEVFAoCmFRRUEtQLEVEAwqYVFEAwo4FFFBIUhRRBIUwqKIP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2228" name="AutoShape 4" descr="data:image/jpeg;base64,/9j/4AAQSkZJRgABAQAAAQABAAD/2wCEAAkGBxQTEhUSEhQVFRQVFRQVFRQUFhUUFBUUFBUWFhUUFBQYHCggGBwlHBUVITEhJSkrLi4uFx8zODMsNygtLisBCgoKDg0OFg8PFywcHCQsLCwsLCwsKywsLCwsLCwsLCwsLCw3LCw3LCwrLCwsKyssLCwtLCw3LCwsKyw3KzgrK//AABEIAPUAzgMBIgACEQEDEQH/xAAbAAACAwEBAQAAAAAAAAAAAAABAgAEBQMGB//EAD8QAAEDAgIHBQYDCAICAwAAAAEAAhEDIRIxBAVBUWFxgRMiUpGhMpKxwdHwFEJiBiMzcoKisuEVQ2PxU6PC/8QAFwEBAQEBAAAAAAAAAAAAAAAAAAECA//EAB8RAQEAAgMBAAMBAAAAAAAAAAABEUECITEyYXGBEv/aAAwDAQACEQMRAD8A+zDRmeBvuj6Idg3wN91v0RrNJENdhMi8TbbY8J+7LE1jp7xUIbWwiS0MNBzrgCYcDcZ3+hKqNs0GeBvuhTsGeBvut+i8/wDj6jRLq7ploA/CnKTfCHyZ57Ft0azsDDBecDZdZmIwJOEm2+EDmgy/cbl4W/RRtFngb7oSPqO8Bvxb9eqrGq9pjCTmcxcTHnvRFx1JgzY3OPZbt6J/w7PA33R9FQOlFzmNILRJdMgzhBhsdQei0GuCBOwb4Ge6PooNHZ4G+6FzNeXAAS0zLgRDSPykbf8AR61GawqnPRqgMHJ1MiRsBnbvRWh+HZ4G+6Efw7PA33R9FW0HSXPnHSfTjLEWnF7p5eauIoDRmeBvut+ih0Zngb7o+i6tSuUCfhmeBvuj6Ifh2eBvut+icqIhPwzPC33W/RL+Gb4W+636J2uRlBz/AAzfC33W/RQ6K3wt91v0Tyg4oOD9Hb4W+6PouVGk3F7Lc/CPoo+p3iJ2JdEd3lnK4XBorfC33R9FPwrfC33W/RdpQWkw4/hWeFvut+iZujM8Lfdb9F0lEFFBRRAKoJUKBCBQI83XPSWyAQbtuN3EHgneL5pHxCJWRraqQ0P7N4cxwdsIjI94HKCm0TSe0Y175a14BwjIzmH9ZsLc1oaVTxU3NBglpAJyFrEryOq6JL+yc4EEEgkFzCQRJYJFvouk4zlx/TGbOX4eydVDcyAIzmBA8guZ0tslrS1zgD3cW0CbxkFS/CtbuJi8ANEkQbNvB4kniulPSGxgLRhMtIAEQREEclydDnWLsM9n3sUYO0p5RNzMcEBpmkQ4jR5gDB+9p96QM4Nuc7F0o6qoDKmzI7NhEH0srtKm1gDW2AEADYBsAQPQcS0FwwuIEtmYO0SM0zkQ5K4otAkKSigCqim18H7suzXBV9Ps5pbm6R5An5KvT0g5ZRmNoO2fvaoNPEkqOXFteylZ9s1MqovrgVIPTcQBfqm0KrLgYzE+aoacJDwT+U33GDBVjV9bFgcD7TQfQKK9AEEZQWmRngooUAimUhIiqzkyBCUlCUwA4XySxY2UJuqNV3aPLASGiz3DOdrG/MphMubR2pj/AK2WIH53jZPhEdTyWbrJ5FelhgYSATHjMAR5la73imDAsAMLfQAegWLrppa1kd5/aNJO1ztnrAW+HrPLxo6Y105/2jfzVBwdGf8AaN/Nd3aQHtDmmxAP35Lk29uK5WYdY3dGpvwjvDIflHPfuSaZTqSxzGNe4Yu844cIdAmPzW+HFW6eQTwqjG0PVEn99SFwZIrVHGZEAC1oGf8AtalDRm02hjBDRkJJ9SZVgJXIpAFMP3dSTwR8lWVTWEwC0S5pxAbTAII8iepCqavqMqMJz7753iXEjlYtEbIT6x0nDUpg5HEDu7xaAfeDR/Ukfoly9jix5sSBLXR427edjxVR1qUsNh6qrWcdx8imqaYRhFUBpyDxJpu5H8p4H1U1kYMi9vPmsWNZYWnViQ4RctP+le1Q0Co1o9ktBbwJAJHz6ncqumNBewjbn0BVvUzJwGbjs46WPpKjVenngp0RARIWkLiUBUKIhBCEZQsoqyBKWSo5AlUVdJqkWbEuMN+Z6C6gp4A1oyHmScyUkTUJ3AAdbn5LpWbKVNqmkumo0eHvHmZDPmegVLXHt0h/5GnyV6g2Wudtc4noLD0Cy9YOmrR5u+H+itS99JZmOFc4KhbHdfcRFnfmHWx81Y0V5xtEHPduXDWFHELZgyOY+yrWqdGY9wdFsM7fzcZWLc4rc6zHoKb8rO8l0B4FcDozSHCLOBBidvWx2rlpGq6dQguDrQAA57RYyJAdBjig0gUriqQ1TSgiHQS0kdpUzbMfm4nmubtR0ZnC6c/4lU5Rn3uAUF8kJWvBXPRNBZTnACJgmXOdlzJXYMO9Bk6+ptLZInDJcALljrPA9DzaFz1fpBjs3wXtAIdsqMPsvHGM+IK1q7DIvHT/AGvL16NRmMNGLsX4qce21rhiAj8zCJaRmC3gtTuYZvrZ0wAtAIBBMEESI4rN07VTQO6Xs3BryG+6THor7K4qMpuGRvy5rppjeOxY7jTy2hucXhjvabJkTBBsD8RHBbX7MtkAxsCzdHpDHP6SJvlK1/2Sp/ugf0hTLTewoYU0KQtIXCphTFqgag5wokCrGicTndo6CCA2BDSQBI35HzWmVwpCs9uhv213nf3WjfYeforDaPdAL3Ege1YTxMIDh7xMZ39I+STTHQ0kZwfM2CU0L+0/Zt48lV0ulLmtxOu6XX2N71uuEck2LVFsDDuHwssHS3/v2iCcLHm190fEraFG/tP3Z9Vi6S4fin8KYHUkH6KzdS6R1Uk+y7fkr37NkinOB2ZAsPyk8VVJEff0W3qulgptHCepv81ibbvru/SIAJa67gMhadtjkNqr1Nata4tw1CWkNOFmK5E26K6OSboiKP8AzLcGPBVPecyAwkkjaI2Heu+i6xD3YcFRpvdzCG2z72SttCjhKCYlJSdnxQwKp2NV1li6e4sqNq7PYf8Ayu9l3Qz7xWw5ls1m63Z+6eN7S0DeXd0DzIQqjSGCq9n5XRUaBsLiWuHmJ6rQ0wHCTwWISQ+iHGXMc6i478QGE9e75lbmlm0SnIjzz34A47qZd8Vu/s7Sw0m32D4Lzum3qBg8LCR+kFzj6ho6r1urKcUxfestVbnihPFCAiWrSJPFM0cUmFOHKDjJUgoCIUkLSAUYUhEBBxqGDJMCJKy9EcXVXk2hrcI2gOLpJ4nD6LUrUwXNnISY42grJp1B2zrGMOGdhc1xJ8sXxV1U20oXl2OLtIc+0PBj+Vrg0H0HmtnWGlRTIbOJ3dbzdaegkrMqsAq0gMsDmieAB/8Aykxil9i5Rpy5rZFzJ5BbzeaztWUu850TAAHxK054LnxapgeKZvNIOScLQGkUsTS2SJi4sc5sq2k6GXPxCrUb3YwtMCRk7mroNkpCgzXauf8A/PVy3i/Hgg3VrgZ7ermDEiDBmIhaXC6BVHJ1NxnvuHAYLWyu379FkODqj2t7R0Nmo61PMd2mPY3hzv6VufexYepqcMqONy57xP6WuIA9CrrKbZWtQRV9txk0HCQy7mVMJyaN4K29MqgmPvNZmtdF71J5kRVA5hxB+LQrukm/3zWeXhPWS0A6Q50XDabfOXH4heu0eA0DgvKalp434/G7F0yb/a0ea9cGKbytHtAp2gQDQpAVTs3ahM0zdcsITByKSFA1OIRsrlC4VIXSQhZBVrUy50Cwi5FieA+qpaexrDTNmtGIExl3CQPRaT6gBM7lV1g6WEeIta0bzIIPSJ6Ky6GOx1R1VpLcLQx7mg5zIGJw2WmAq+snRVok+J2QJ2AZDmtnSb1nQPZpif6nO+iyKzMWkN/Q0uji4wPmrv8AiSdNrQdIaGn27kn+HU3x4VZGlCQO93iYlpAtnMhNoVmDr6kn5rtZYjTN/wCco7HOOYtTqnLO+GOuSL9d0gGGX98S0dnUkiSCYw2iDmtGAjHNUV9G0ynWDmtxGBDpY9lnSLYgNxXPS9WMfEl0NYWABxFjhvIvPdsr4VSrVqYnAU5aBZ2IDEZAwxssT5KCv/xFOXHvd8YXd92QiI3ZC/BKzUtIXAd+T87p7hEX6X3wqNRlUhrBRqNDXYu7Xa32i6cRFyLkwuFPQSMILHzIJJ0kk2IAJvfkqN92isNyxpJN7DdG5Zmof4DQN7hH9bti0XkkmHt5Fsx/csfUDXhr2Ym9yq/8h294Gce9yaTa1rikXsAFiHtdP8rpI8lS1zUwiGmXOAa3dijPoJPRXNOxR7QMRkwjnHftf4KtV0X/ALHGXOs39LLd0fE800T11/Z2jBtk0ADoI+S3ysnUVOGE8StKQsxqnKCUuCBcBw+4VQ5Q6pMSYFBAiCpHBEclUEoFToieSCtpdOYk+RIPmFVp0wKuZPc7uIk7bkTwLfJaLmyMln1Bhewx4hHJpt97lZRzqPIqvByc1rh0xBw9B5rB0OuTpD5iCS1p3lkSPInyW5rUQG1PC6D/ACvs71wnovP0CA2i+M6rj7+MX8mrWqzuPW6E7uDhbyy2qwPv7lZ+rasyPqr0HcsNuig5rObrqhl2jQe8IMtPdcWkwRlIIn6pq+t6DJDqjAQATJyBGIE9CPNBpBJUVH/nKAH8QWjffEARFtoIVulWa9oe0y1wBBG0FAR95JcPAeiYoW3+qCDkPRZNKmW1a8fm7N39paf8VrW3+oVOk4GpUG0YAeIwkj1lWXqoFcyyfv7yWXpL3w3v2AEd1v3wWi89xw25DrZZumu9Pks3xZ609W034LPzk+yF1r0XY2OAa6MQLiS0tDiDAA9rKL/+01O6afIq+AkWvP1dUuAwii1zZzNerJlwkkYtwBTVNVucO9RpmAIHa1CJMudN9jiRPHhC3ig5EU9XaC2mJDQ17msD4LiO6DAEnib7VcIQRAQOAiooFRECET1U80QpCq1aUuB8JJ8wR81bXAG5CCnrQgUXudlhPrb5rzdUYdFad2AjicQgea9BryocDmNt3C553NvA5k25SsVlPEabNlNjXkfqIho6QSt6Z2uatruxWi4BzO6+Q5LbYXWmI4TOXELzmhOwVmj8rrgbiLkdR8F6m6w286Krg7Fj0hwxO7ooDCWh1xncbJ3T0L6tTFJdXLcRiKDS4XAiQbCCIPPctNmqWh2PFVmZ9sxc4iI3JRqVt5fVdLg6S82IJIgCwGVo2Io6n0wu7jmVZucdSmGi98Mi1gQJ2rTKXRqIY0NBJAtLiXHqTmncEQpCWOARshZBDyCza5wVGvizppu55sJ+H9S0XuEdFna0ZNMxcgBzf5md4eoRK41HX2STluVHScjK7aLWx9/Y5/d2HCDAnmQT1CXSW2NlKsXtQmxHI/FaxWJ+z+Z5fMLbspFoXUCPRQ8viqgBFykqdEU0qSjCkKoBKkokKQiFJVN9QNcSTAgkncBBV5ZetBcDxENPIm/oD5JCqWsiRo1V59p7S48Js1vQQPNVtHA/ek+MDoGNV/8AaO1CpxAHmQs99hVjZUd/iyPRavyk9VdJ9phE91zD/cAR5Er17eZXk9Ud+sOBk9L/ACXrmhZl6w1fTWUsoiEBCD0QlegBchKhHEoSgD3cNm8KtUJVhxss/SK2Fo3BEYL6jho9PA4tM02yIm7oXTTapA9qM9g3QqtJ+KhTjI1mD/7D9FNaPg7eA3nKANqUntauoMRMYosSbNt7IaP8j0W6aZMS82MmIAI3HhKztQUMLTi9swXDcLhrfQ9SVrSpIqi/RKhJPbuAJPdDWQAZIGU5HNL+BfhA/EVPaJmGAlpjuZWFjcXur6kKirouiuaRNZ74mzsMXymBNtitgoAIjkgYIhAFSUQUCiogELP09p7SmdgLj1gNH+RWiFS1nk08R8QhWP8AtWS5optO1pP9RwtHWXHoquhVA8vJ/MKbjzNNs/BW9JZiYx22pWa7+kNOD0APUqlq+nDmfqoNJ6GPgt35wxPrLV1PowDiRyHxPyWwOap6rpwyd/8As/NXFzjoKIQhFUO1RyjUr1AUFxdVMkWGUespzMZgH72KhiFg69pyBTH53tEfpJ78dAfNbAeT+YWzWfp1zTcSO7UtltYR8USsXSdHLXtoAwTWbUYYGRBc4xwLXeYV2torGHFcu2vecTrXPADkrGtKU1tGdtx1B0NNx+QWfrEl9Xsx7Igv5T3W9TfkOKvK+JG3qamezxGcT+8d4EQ1vQfErQXGkwgAJ4Ky0eECEIKBBQMOqgCS6dgVBlEBAOTAqoiCZBQAc1Q13/CN+S0FT1lTxMj9TT5GfkkGfrRwDaQmAHHoG0nws/QxcCf+ikOneVjX8nsmg3cXN3+00gnyKLGAVnxA7jBwsXW9Vu9cYzPa29HaA0cl2hc6J7o5LpKw0UoqBElFO1B4RbklqIEw70YQhREKWqtplAERlBBBG8EO+XqrTgq+mmATGQnyvHoqVla8rhjqDjsNQxvik/5wOoXLVNEz3rucS553uMT0EADkuWsaOM0ajxd1RuEeCm1rnhvMxJWjqq7p5py0RsIhAFSVFQFElCURKABCUbog8kHNsro1cRUTtqK4TLsglFRHGpgyMKrpzrRbfe1hfNWTVgLG0it2lTC7+ECQdzntE4TwEdTyVkyluGfX0gOr03kgMGINmG4jhPeE7LiP9pqukM7V0ObdrY7zcpI371a0VmOs5+xncG4uMOd5d31VjS2jHTM3JLTygkf4+p3q0i1o+lsLR32e8N8b11bpDSQ0OBJBIAMyAYJB4FJoTrFs5H7+C7kCZ274vnkstKX/AC9CJ7WlkXWe090TJEHKx8k1TW9ARNWnDmhw7wMtIkPEfljbkurNEptADWNAFgA1oAAvELoaTJyGUCwy3cFDIaLpbKgPZva6InCQYnJdHqMAGUDkIlF4VCdUcKhCmFEKq2sWyxw2lrh1II+atxwVbSATaNiDI108B1Bu0Go4cm0yw/5hW9Sx6fTNZ2umTgqfrwDlgeDHN3+IWpqdntW3fD/SXRGlCikKAIpbJlAFLoBAUsjCkIOAhOCFzhCVpHcEKF4VStpQbaJJyAzVXTajoGeI5Nb89p+8kRz1hpheSKZhlMOLiMy6LAdB6+XOv7DaFL2gGOLifZAIOImDcwed1xot/d9i1ru0wmZFgXTLnOygkztlNoI7IEuMlwBJOZcHPHwjyW71GNrWgtNNrm4AMJcRLzcOggzhuc0tMPe/tSxuEAhoLvXLap3nj2TB5hWqWivIgmB5rnmt/wCS6C95JOFuW87+W5dNKq4HtdhquADpDAHNmWjvSQZvbmdyuUaOEQF0AUXDzdA1XuADtJbiDRL6dOGwe8SReSAd4E7Vr6PoLmvxGq94iMDg2Nl7CZ+quEIygYMQenSvRXOoYBi5AJjfwWcdaGQOxrSXFphogECSZJuOO1WNP0FtWA4vEbGOLZBiQYzyHmVWdqSmZk1TP/kqDIRYAwOiCzR01paHOmnJdAqYWnuk3icrTyVTSdOp4yO0bl4hlF9vFXtC0VtNoYwENG8ucbmcySdq5wTUJ5Achn8SojK165hpUgwghtWmLEGOcc/VWdW6S1pwnM3HGM+ea56/oufTkZMIc0eJwy6fVZzdJLizC0Z4vaFu6QZtbOOqtWPVyFAVWa54ZdoENmzsTrAmwjNZNfWjsIwuqgtEOP4Zzg9zsIaYjfi27eCD0AKAhZNKlpDgHdsACJE0gDB2kGIOduK0tHDg0B5xOAu6AJO+NiDoAiOqEotlBwISHmuxHBcqjeCqMuo+SZJzsBcxstl5q1TY4iTDPJxjiclz7N4Psi1gZsOma6dlUObm9AZ+KqWFq4WNsc55k8SpqzQxGN9yZIG6ST810ZoYzd3ueXkrgG5FNUy29LIUuR8/9pgiFAfNCL7UwPBEKVQKBTKAoGag9MEHhApSpoRhEIVS0iqGGTMHbsV8pXMmxAPO6KzNK0prmwCpqvRQJcRc5W9T97FoN0do/K0cgE8KYAjmoIUCMKgAhEBGFIQBSAmCCAELkWqKKoQtQAUUVEhM0KKIOgCcNUUUDBEBFRSqACmFRRA4SVEVFAoCmFRRUEtQLEVEAwqYVFEAwo4FFFBIUhRRBIUwqKIP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2230" name="AutoShape 6" descr="data:image/jpeg;base64,/9j/4AAQSkZJRgABAQAAAQABAAD/2wCEAAkGBxQTEhUSEhQVFRQVFRQVFRQUFhUUFBUUFBUWFhUUFBQYHCggGBwlHBUVITEhJSkrLi4uFx8zODMsNygtLisBCgoKDg0OFg8PFywcHCQsLCwsLCwsKywsLCwsLCwsLCwsLCw3LCw3LCwrLCwsKyssLCwtLCw3LCwsKyw3KzgrK//AABEIAPUAzgMBIgACEQEDEQH/xAAbAAACAwEBAQAAAAAAAAAAAAABAgAEBQMGB//EAD8QAAEDAgIHBQYDCAICAwAAAAEAAhEDIRIxBAVBUWFxgRMiUpGhMpKxwdHwFEJiBiMzcoKisuEVQ2PxU6PC/8QAFwEBAQEBAAAAAAAAAAAAAAAAAAECA//EAB8RAQEAAgMBAAMBAAAAAAAAAAABEUECITEyYXGBEv/aAAwDAQACEQMRAD8A+zDRmeBvuj6Idg3wN91v0RrNJENdhMi8TbbY8J+7LE1jp7xUIbWwiS0MNBzrgCYcDcZ3+hKqNs0GeBvuhTsGeBvut+i8/wDj6jRLq7ploA/CnKTfCHyZ57Ft0azsDDBecDZdZmIwJOEm2+EDmgy/cbl4W/RRtFngb7oSPqO8Bvxb9eqrGq9pjCTmcxcTHnvRFx1JgzY3OPZbt6J/w7PA33R9FQOlFzmNILRJdMgzhBhsdQei0GuCBOwb4Ge6PooNHZ4G+6FzNeXAAS0zLgRDSPykbf8AR61GawqnPRqgMHJ1MiRsBnbvRWh+HZ4G+6Efw7PA33R9FW0HSXPnHSfTjLEWnF7p5eauIoDRmeBvut+ih0Zngb7o+i6tSuUCfhmeBvuj6Ifh2eBvut+icqIhPwzPC33W/RL+Gb4W+636J2uRlBz/AAzfC33W/RQ6K3wt91v0Tyg4oOD9Hb4W+6PouVGk3F7Lc/CPoo+p3iJ2JdEd3lnK4XBorfC33R9FPwrfC33W/RdpQWkw4/hWeFvut+iZujM8Lfdb9F0lEFFBRRAKoJUKBCBQI83XPSWyAQbtuN3EHgneL5pHxCJWRraqQ0P7N4cxwdsIjI94HKCm0TSe0Y175a14BwjIzmH9ZsLc1oaVTxU3NBglpAJyFrEryOq6JL+yc4EEEgkFzCQRJYJFvouk4zlx/TGbOX4eydVDcyAIzmBA8guZ0tslrS1zgD3cW0CbxkFS/CtbuJi8ANEkQbNvB4kniulPSGxgLRhMtIAEQREEclydDnWLsM9n3sUYO0p5RNzMcEBpmkQ4jR5gDB+9p96QM4Nuc7F0o6qoDKmzI7NhEH0srtKm1gDW2AEADYBsAQPQcS0FwwuIEtmYO0SM0zkQ5K4otAkKSigCqim18H7suzXBV9Ps5pbm6R5An5KvT0g5ZRmNoO2fvaoNPEkqOXFteylZ9s1MqovrgVIPTcQBfqm0KrLgYzE+aoacJDwT+U33GDBVjV9bFgcD7TQfQKK9AEEZQWmRngooUAimUhIiqzkyBCUlCUwA4XySxY2UJuqNV3aPLASGiz3DOdrG/MphMubR2pj/AK2WIH53jZPhEdTyWbrJ5FelhgYSATHjMAR5la73imDAsAMLfQAegWLrppa1kd5/aNJO1ztnrAW+HrPLxo6Y105/2jfzVBwdGf8AaN/Nd3aQHtDmmxAP35Lk29uK5WYdY3dGpvwjvDIflHPfuSaZTqSxzGNe4Yu844cIdAmPzW+HFW6eQTwqjG0PVEn99SFwZIrVHGZEAC1oGf8AtalDRm02hjBDRkJJ9SZVgJXIpAFMP3dSTwR8lWVTWEwC0S5pxAbTAII8iepCqavqMqMJz7753iXEjlYtEbIT6x0nDUpg5HEDu7xaAfeDR/Ukfoly9jix5sSBLXR427edjxVR1qUsNh6qrWcdx8imqaYRhFUBpyDxJpu5H8p4H1U1kYMi9vPmsWNZYWnViQ4RctP+le1Q0Co1o9ktBbwJAJHz6ncqumNBewjbn0BVvUzJwGbjs46WPpKjVenngp0RARIWkLiUBUKIhBCEZQsoqyBKWSo5AlUVdJqkWbEuMN+Z6C6gp4A1oyHmScyUkTUJ3AAdbn5LpWbKVNqmkumo0eHvHmZDPmegVLXHt0h/5GnyV6g2Wudtc4noLD0Cy9YOmrR5u+H+itS99JZmOFc4KhbHdfcRFnfmHWx81Y0V5xtEHPduXDWFHELZgyOY+yrWqdGY9wdFsM7fzcZWLc4rc6zHoKb8rO8l0B4FcDozSHCLOBBidvWx2rlpGq6dQguDrQAA57RYyJAdBjig0gUriqQ1TSgiHQS0kdpUzbMfm4nmubtR0ZnC6c/4lU5Rn3uAUF8kJWvBXPRNBZTnACJgmXOdlzJXYMO9Bk6+ptLZInDJcALljrPA9DzaFz1fpBjs3wXtAIdsqMPsvHGM+IK1q7DIvHT/AGvL16NRmMNGLsX4qce21rhiAj8zCJaRmC3gtTuYZvrZ0wAtAIBBMEESI4rN07VTQO6Xs3BryG+6THor7K4qMpuGRvy5rppjeOxY7jTy2hucXhjvabJkTBBsD8RHBbX7MtkAxsCzdHpDHP6SJvlK1/2Sp/ugf0hTLTewoYU0KQtIXCphTFqgag5wokCrGicTndo6CCA2BDSQBI35HzWmVwpCs9uhv213nf3WjfYeforDaPdAL3Ege1YTxMIDh7xMZ39I+STTHQ0kZwfM2CU0L+0/Zt48lV0ulLmtxOu6XX2N71uuEck2LVFsDDuHwssHS3/v2iCcLHm190fEraFG/tP3Z9Vi6S4fin8KYHUkH6KzdS6R1Uk+y7fkr37NkinOB2ZAsPyk8VVJEff0W3qulgptHCepv81ibbvru/SIAJa67gMhadtjkNqr1Nata4tw1CWkNOFmK5E26K6OSboiKP8AzLcGPBVPecyAwkkjaI2Heu+i6xD3YcFRpvdzCG2z72SttCjhKCYlJSdnxQwKp2NV1li6e4sqNq7PYf8Ayu9l3Qz7xWw5ls1m63Z+6eN7S0DeXd0DzIQqjSGCq9n5XRUaBsLiWuHmJ6rQ0wHCTwWISQ+iHGXMc6i478QGE9e75lbmlm0SnIjzz34A47qZd8Vu/s7Sw0m32D4Lzum3qBg8LCR+kFzj6ho6r1urKcUxfestVbnihPFCAiWrSJPFM0cUmFOHKDjJUgoCIUkLSAUYUhEBBxqGDJMCJKy9EcXVXk2hrcI2gOLpJ4nD6LUrUwXNnISY42grJp1B2zrGMOGdhc1xJ8sXxV1U20oXl2OLtIc+0PBj+Vrg0H0HmtnWGlRTIbOJ3dbzdaegkrMqsAq0gMsDmieAB/8Aykxil9i5Rpy5rZFzJ5BbzeaztWUu850TAAHxK054LnxapgeKZvNIOScLQGkUsTS2SJi4sc5sq2k6GXPxCrUb3YwtMCRk7mroNkpCgzXauf8A/PVy3i/Hgg3VrgZ7ermDEiDBmIhaXC6BVHJ1NxnvuHAYLWyu379FkODqj2t7R0Nmo61PMd2mPY3hzv6VufexYepqcMqONy57xP6WuIA9CrrKbZWtQRV9txk0HCQy7mVMJyaN4K29MqgmPvNZmtdF71J5kRVA5hxB+LQrukm/3zWeXhPWS0A6Q50XDabfOXH4heu0eA0DgvKalp434/G7F0yb/a0ea9cGKbytHtAp2gQDQpAVTs3ahM0zdcsITByKSFA1OIRsrlC4VIXSQhZBVrUy50Cwi5FieA+qpaexrDTNmtGIExl3CQPRaT6gBM7lV1g6WEeIta0bzIIPSJ6Ky6GOx1R1VpLcLQx7mg5zIGJw2WmAq+snRVok+J2QJ2AZDmtnSb1nQPZpif6nO+iyKzMWkN/Q0uji4wPmrv8AiSdNrQdIaGn27kn+HU3x4VZGlCQO93iYlpAtnMhNoVmDr6kn5rtZYjTN/wCco7HOOYtTqnLO+GOuSL9d0gGGX98S0dnUkiSCYw2iDmtGAjHNUV9G0ynWDmtxGBDpY9lnSLYgNxXPS9WMfEl0NYWABxFjhvIvPdsr4VSrVqYnAU5aBZ2IDEZAwxssT5KCv/xFOXHvd8YXd92QiI3ZC/BKzUtIXAd+T87p7hEX6X3wqNRlUhrBRqNDXYu7Xa32i6cRFyLkwuFPQSMILHzIJJ0kk2IAJvfkqN92isNyxpJN7DdG5Zmof4DQN7hH9bti0XkkmHt5Fsx/csfUDXhr2Ym9yq/8h294Gce9yaTa1rikXsAFiHtdP8rpI8lS1zUwiGmXOAa3dijPoJPRXNOxR7QMRkwjnHftf4KtV0X/ALHGXOs39LLd0fE800T11/Z2jBtk0ADoI+S3ysnUVOGE8StKQsxqnKCUuCBcBw+4VQ5Q6pMSYFBAiCpHBEclUEoFToieSCtpdOYk+RIPmFVp0wKuZPc7uIk7bkTwLfJaLmyMln1Bhewx4hHJpt97lZRzqPIqvByc1rh0xBw9B5rB0OuTpD5iCS1p3lkSPInyW5rUQG1PC6D/ACvs71wnovP0CA2i+M6rj7+MX8mrWqzuPW6E7uDhbyy2qwPv7lZ+rasyPqr0HcsNuig5rObrqhl2jQe8IMtPdcWkwRlIIn6pq+t6DJDqjAQATJyBGIE9CPNBpBJUVH/nKAH8QWjffEARFtoIVulWa9oe0y1wBBG0FAR95JcPAeiYoW3+qCDkPRZNKmW1a8fm7N39paf8VrW3+oVOk4GpUG0YAeIwkj1lWXqoFcyyfv7yWXpL3w3v2AEd1v3wWi89xw25DrZZumu9Pks3xZ609W034LPzk+yF1r0XY2OAa6MQLiS0tDiDAA9rKL/+01O6afIq+AkWvP1dUuAwii1zZzNerJlwkkYtwBTVNVucO9RpmAIHa1CJMudN9jiRPHhC3ig5EU9XaC2mJDQ17msD4LiO6DAEnib7VcIQRAQOAiooFRECET1U80QpCq1aUuB8JJ8wR81bXAG5CCnrQgUXudlhPrb5rzdUYdFad2AjicQgea9BryocDmNt3C553NvA5k25SsVlPEabNlNjXkfqIho6QSt6Z2uatruxWi4BzO6+Q5LbYXWmI4TOXELzmhOwVmj8rrgbiLkdR8F6m6w286Krg7Fj0hwxO7ooDCWh1xncbJ3T0L6tTFJdXLcRiKDS4XAiQbCCIPPctNmqWh2PFVmZ9sxc4iI3JRqVt5fVdLg6S82IJIgCwGVo2Io6n0wu7jmVZucdSmGi98Mi1gQJ2rTKXRqIY0NBJAtLiXHqTmncEQpCWOARshZBDyCza5wVGvizppu55sJ+H9S0XuEdFna0ZNMxcgBzf5md4eoRK41HX2STluVHScjK7aLWx9/Y5/d2HCDAnmQT1CXSW2NlKsXtQmxHI/FaxWJ+z+Z5fMLbspFoXUCPRQ8viqgBFykqdEU0qSjCkKoBKkokKQiFJVN9QNcSTAgkncBBV5ZetBcDxENPIm/oD5JCqWsiRo1V59p7S48Js1vQQPNVtHA/ek+MDoGNV/8AaO1CpxAHmQs99hVjZUd/iyPRavyk9VdJ9phE91zD/cAR5Er17eZXk9Ud+sOBk9L/ACXrmhZl6w1fTWUsoiEBCD0QlegBchKhHEoSgD3cNm8KtUJVhxss/SK2Fo3BEYL6jho9PA4tM02yIm7oXTTapA9qM9g3QqtJ+KhTjI1mD/7D9FNaPg7eA3nKANqUntauoMRMYosSbNt7IaP8j0W6aZMS82MmIAI3HhKztQUMLTi9swXDcLhrfQ9SVrSpIqi/RKhJPbuAJPdDWQAZIGU5HNL+BfhA/EVPaJmGAlpjuZWFjcXur6kKirouiuaRNZ74mzsMXymBNtitgoAIjkgYIhAFSUQUCiogELP09p7SmdgLj1gNH+RWiFS1nk08R8QhWP8AtWS5optO1pP9RwtHWXHoquhVA8vJ/MKbjzNNs/BW9JZiYx22pWa7+kNOD0APUqlq+nDmfqoNJ6GPgt35wxPrLV1PowDiRyHxPyWwOap6rpwyd/8As/NXFzjoKIQhFUO1RyjUr1AUFxdVMkWGUespzMZgH72KhiFg69pyBTH53tEfpJ78dAfNbAeT+YWzWfp1zTcSO7UtltYR8USsXSdHLXtoAwTWbUYYGRBc4xwLXeYV2torGHFcu2vecTrXPADkrGtKU1tGdtx1B0NNx+QWfrEl9Xsx7Igv5T3W9TfkOKvK+JG3qamezxGcT+8d4EQ1vQfErQXGkwgAJ4Ky0eECEIKBBQMOqgCS6dgVBlEBAOTAqoiCZBQAc1Q13/CN+S0FT1lTxMj9TT5GfkkGfrRwDaQmAHHoG0nws/QxcCf+ikOneVjX8nsmg3cXN3+00gnyKLGAVnxA7jBwsXW9Vu9cYzPa29HaA0cl2hc6J7o5LpKw0UoqBElFO1B4RbklqIEw70YQhREKWqtplAERlBBBG8EO+XqrTgq+mmATGQnyvHoqVla8rhjqDjsNQxvik/5wOoXLVNEz3rucS553uMT0EADkuWsaOM0ajxd1RuEeCm1rnhvMxJWjqq7p5py0RsIhAFSVFQFElCURKABCUbog8kHNsro1cRUTtqK4TLsglFRHGpgyMKrpzrRbfe1hfNWTVgLG0it2lTC7+ECQdzntE4TwEdTyVkyluGfX0gOr03kgMGINmG4jhPeE7LiP9pqukM7V0ObdrY7zcpI371a0VmOs5+xncG4uMOd5d31VjS2jHTM3JLTygkf4+p3q0i1o+lsLR32e8N8b11bpDSQ0OBJBIAMyAYJB4FJoTrFs5H7+C7kCZ274vnkstKX/AC9CJ7WlkXWe090TJEHKx8k1TW9ARNWnDmhw7wMtIkPEfljbkurNEptADWNAFgA1oAAvELoaTJyGUCwy3cFDIaLpbKgPZva6InCQYnJdHqMAGUDkIlF4VCdUcKhCmFEKq2sWyxw2lrh1II+atxwVbSATaNiDI108B1Bu0Go4cm0yw/5hW9Sx6fTNZ2umTgqfrwDlgeDHN3+IWpqdntW3fD/SXRGlCikKAIpbJlAFLoBAUsjCkIOAhOCFzhCVpHcEKF4VStpQbaJJyAzVXTajoGeI5Nb89p+8kRz1hpheSKZhlMOLiMy6LAdB6+XOv7DaFL2gGOLifZAIOImDcwed1xot/d9i1ru0wmZFgXTLnOygkztlNoI7IEuMlwBJOZcHPHwjyW71GNrWgtNNrm4AMJcRLzcOggzhuc0tMPe/tSxuEAhoLvXLap3nj2TB5hWqWivIgmB5rnmt/wCS6C95JOFuW87+W5dNKq4HtdhquADpDAHNmWjvSQZvbmdyuUaOEQF0AUXDzdA1XuADtJbiDRL6dOGwe8SReSAd4E7Vr6PoLmvxGq94iMDg2Nl7CZ+quEIygYMQenSvRXOoYBi5AJjfwWcdaGQOxrSXFphogECSZJuOO1WNP0FtWA4vEbGOLZBiQYzyHmVWdqSmZk1TP/kqDIRYAwOiCzR01paHOmnJdAqYWnuk3icrTyVTSdOp4yO0bl4hlF9vFXtC0VtNoYwENG8ucbmcySdq5wTUJ5Achn8SojK165hpUgwghtWmLEGOcc/VWdW6S1pwnM3HGM+ea56/oufTkZMIc0eJwy6fVZzdJLizC0Z4vaFu6QZtbOOqtWPVyFAVWa54ZdoENmzsTrAmwjNZNfWjsIwuqgtEOP4Zzg9zsIaYjfi27eCD0AKAhZNKlpDgHdsACJE0gDB2kGIOduK0tHDg0B5xOAu6AJO+NiDoAiOqEotlBwISHmuxHBcqjeCqMuo+SZJzsBcxstl5q1TY4iTDPJxjiclz7N4Psi1gZsOma6dlUObm9AZ+KqWFq4WNsc55k8SpqzQxGN9yZIG6ST810ZoYzd3ueXkrgG5FNUy29LIUuR8/9pgiFAfNCL7UwPBEKVQKBTKAoGag9MEHhApSpoRhEIVS0iqGGTMHbsV8pXMmxAPO6KzNK0prmwCpqvRQJcRc5W9T97FoN0do/K0cgE8KYAjmoIUCMKgAhEBGFIQBSAmCCAELkWqKKoQtQAUUVEhM0KKIOgCcNUUUDBEBFRSqACmFRRA4SVEVFAoCmFRRUEtQLEVEAwqYVFEAwo4FFFBIUhRRBIUwqKIP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042097431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it-IT" altLang="it-IT" b="1" dirty="0">
                <a:solidFill>
                  <a:schemeClr val="tx2">
                    <a:lumMod val="75000"/>
                  </a:schemeClr>
                </a:solidFill>
              </a:rPr>
              <a:t>Circolo Venoso Profondo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96975"/>
            <a:ext cx="6400800" cy="5661025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FF330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it-IT" altLang="it-IT" sz="2800" dirty="0"/>
              <a:t>	Le principali vene profonde:</a:t>
            </a:r>
          </a:p>
          <a:p>
            <a:r>
              <a:rPr lang="it-IT" altLang="it-IT" sz="2800" dirty="0"/>
              <a:t> 2 vene tibiali posteriori, </a:t>
            </a:r>
          </a:p>
          <a:p>
            <a:r>
              <a:rPr lang="it-IT" altLang="it-IT" sz="2800" dirty="0"/>
              <a:t>2 tibiali anteriori </a:t>
            </a:r>
          </a:p>
          <a:p>
            <a:r>
              <a:rPr lang="it-IT" altLang="it-IT" sz="2800" dirty="0"/>
              <a:t>2 vene peroniere </a:t>
            </a:r>
          </a:p>
          <a:p>
            <a:r>
              <a:rPr lang="it-IT" altLang="it-IT" sz="2800" dirty="0"/>
              <a:t> Dall’unione di queste 6 vene con le vene gemellari nasce la vena </a:t>
            </a:r>
            <a:r>
              <a:rPr lang="it-IT" altLang="it-IT" sz="2800" b="1" dirty="0">
                <a:solidFill>
                  <a:schemeClr val="tx2">
                    <a:lumMod val="75000"/>
                  </a:schemeClr>
                </a:solidFill>
              </a:rPr>
              <a:t>poplitea</a:t>
            </a:r>
            <a:r>
              <a:rPr lang="it-IT" altLang="it-IT" sz="2800" b="1" dirty="0">
                <a:solidFill>
                  <a:srgbClr val="FFFF00"/>
                </a:solidFill>
              </a:rPr>
              <a:t> </a:t>
            </a:r>
          </a:p>
          <a:p>
            <a:r>
              <a:rPr lang="it-IT" altLang="it-IT" sz="2800" dirty="0"/>
              <a:t>Confluisce nella vena</a:t>
            </a:r>
            <a:r>
              <a:rPr lang="it-IT" altLang="it-IT" sz="2800" b="1" dirty="0"/>
              <a:t> </a:t>
            </a:r>
            <a:r>
              <a:rPr lang="it-IT" altLang="it-IT" sz="2800" b="1" dirty="0">
                <a:solidFill>
                  <a:schemeClr val="tx2">
                    <a:lumMod val="75000"/>
                  </a:schemeClr>
                </a:solidFill>
              </a:rPr>
              <a:t>femorale superficiale,</a:t>
            </a:r>
            <a:r>
              <a:rPr lang="it-IT" altLang="it-IT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it-IT" altLang="it-IT" sz="2800" dirty="0"/>
              <a:t>confluisce, insieme alla femorale profonda nella </a:t>
            </a:r>
            <a:r>
              <a:rPr lang="it-IT" altLang="it-IT" sz="2800" b="1" dirty="0">
                <a:solidFill>
                  <a:schemeClr val="tx2">
                    <a:lumMod val="75000"/>
                  </a:schemeClr>
                </a:solidFill>
              </a:rPr>
              <a:t>femorale comune.</a:t>
            </a:r>
            <a:endParaRPr lang="it-IT" altLang="it-IT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4" name="Picture 4" descr="asse venoso profondo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lum brigh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8750" y="2689225"/>
            <a:ext cx="1754188" cy="217963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FF3300"/>
                  </a:outerShdw>
                </a:effectLst>
              </a14:hiddenEffects>
            </a:ext>
          </a:extLst>
        </p:spPr>
      </p:pic>
      <p:pic>
        <p:nvPicPr>
          <p:cNvPr id="5125" name="Picture 5" descr="VENA NORM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066800"/>
            <a:ext cx="2743200" cy="1868488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1 bis"/>
          <p:cNvPicPr>
            <a:picLocks noChangeAspect="1" noChangeArrowheads="1"/>
          </p:cNvPicPr>
          <p:nvPr/>
        </p:nvPicPr>
        <p:blipFill>
          <a:blip r:embed="rId4" cstate="print">
            <a:lum contrast="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963" y="2971800"/>
            <a:ext cx="1062037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FF3300"/>
                  </a:outerShdw>
                </a:effectLst>
              </a14:hiddenEffects>
            </a:ext>
          </a:extLst>
        </p:spPr>
      </p:pic>
      <p:pic>
        <p:nvPicPr>
          <p:cNvPr id="5127" name="Picture 7" descr="VENE TIB N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968875"/>
            <a:ext cx="2743200" cy="1889125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2965543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it-IT" altLang="it-IT" b="1" i="1" dirty="0">
                <a:solidFill>
                  <a:schemeClr val="tx2">
                    <a:lumMod val="75000"/>
                  </a:schemeClr>
                </a:solidFill>
              </a:rPr>
              <a:t>Circolo Venoso Superficiale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66800"/>
            <a:ext cx="5580112" cy="54102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FFFF0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it-IT" altLang="it-IT" sz="2800" b="1" dirty="0">
                <a:latin typeface="Bookman Old Style" pitchFamily="18" charset="0"/>
              </a:rPr>
              <a:t>Vena safena interna </a:t>
            </a:r>
            <a:endParaRPr lang="it-IT" altLang="it-IT" sz="2800" b="1" dirty="0" smtClean="0">
              <a:latin typeface="Bookman Old Style" pitchFamily="18" charset="0"/>
            </a:endParaRPr>
          </a:p>
          <a:p>
            <a:pPr>
              <a:buFontTx/>
              <a:buNone/>
            </a:pPr>
            <a:r>
              <a:rPr lang="it-IT" altLang="it-IT" sz="2800" b="1" dirty="0" smtClean="0">
                <a:latin typeface="Bookman Old Style" pitchFamily="18" charset="0"/>
              </a:rPr>
              <a:t>(o grande </a:t>
            </a:r>
            <a:r>
              <a:rPr lang="it-IT" altLang="it-IT" sz="2800" b="1" dirty="0">
                <a:latin typeface="Bookman Old Style" pitchFamily="18" charset="0"/>
              </a:rPr>
              <a:t>safena)</a:t>
            </a:r>
          </a:p>
          <a:p>
            <a:pPr>
              <a:buFontTx/>
              <a:buNone/>
            </a:pPr>
            <a:endParaRPr lang="it-IT" altLang="it-IT" sz="2800" b="1" dirty="0">
              <a:latin typeface="Bookman Old Style" pitchFamily="18" charset="0"/>
            </a:endParaRPr>
          </a:p>
          <a:p>
            <a:pPr>
              <a:buFontTx/>
              <a:buNone/>
            </a:pPr>
            <a:endParaRPr lang="it-IT" altLang="it-IT" sz="3600" b="1" dirty="0">
              <a:latin typeface="Bookman Old Style" pitchFamily="18" charset="0"/>
            </a:endParaRPr>
          </a:p>
        </p:txBody>
      </p:sp>
      <p:pic>
        <p:nvPicPr>
          <p:cNvPr id="6148" name="Picture 4" descr="SAFENA INTERNA bi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lum bright="4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2113669"/>
            <a:ext cx="3672408" cy="43649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9" name="Picture 5" descr="CROSSE SAFENO FEMOR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892" y="980728"/>
            <a:ext cx="2590800" cy="1987550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VENA NORM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00400"/>
            <a:ext cx="4191000" cy="3278188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77712215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it-IT" altLang="it-IT" b="1" i="1" dirty="0">
                <a:solidFill>
                  <a:schemeClr val="tx2">
                    <a:lumMod val="75000"/>
                  </a:schemeClr>
                </a:solidFill>
              </a:rPr>
              <a:t>Circolo Venoso Superficiale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71600"/>
            <a:ext cx="4876800" cy="54864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FFFF0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it-IT" altLang="it-IT" sz="2800" b="1">
                <a:latin typeface="Bookman Old Style" pitchFamily="18" charset="0"/>
              </a:rPr>
              <a:t>La vena safena esterna (o piccola safena).</a:t>
            </a: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2688521"/>
            <a:ext cx="3024336" cy="3754348"/>
          </a:xfrm>
        </p:spPr>
      </p:pic>
      <p:pic>
        <p:nvPicPr>
          <p:cNvPr id="7173" name="Picture 5" descr="SAF 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370" y="980728"/>
            <a:ext cx="1402942" cy="2609397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VENA NORM 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741738"/>
            <a:ext cx="4114800" cy="3116262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12781294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it-IT" altLang="it-IT" b="1" i="1" dirty="0" err="1" smtClean="0">
                <a:solidFill>
                  <a:schemeClr val="tx2">
                    <a:lumMod val="75000"/>
                  </a:schemeClr>
                </a:solidFill>
              </a:rPr>
              <a:t>Perche’</a:t>
            </a:r>
            <a:r>
              <a:rPr lang="it-IT" altLang="it-IT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altLang="it-IT" b="1" i="1" dirty="0" smtClean="0">
                <a:solidFill>
                  <a:schemeClr val="tx2">
                    <a:lumMod val="75000"/>
                  </a:schemeClr>
                </a:solidFill>
              </a:rPr>
              <a:t>Vene </a:t>
            </a:r>
            <a:r>
              <a:rPr lang="it-IT" altLang="it-IT" b="1" i="1" dirty="0">
                <a:solidFill>
                  <a:schemeClr val="tx2">
                    <a:lumMod val="75000"/>
                  </a:schemeClr>
                </a:solidFill>
              </a:rPr>
              <a:t>Comunicanti o </a:t>
            </a:r>
            <a:r>
              <a:rPr lang="it-IT" altLang="it-IT" b="1" i="1" dirty="0" smtClean="0">
                <a:solidFill>
                  <a:schemeClr val="tx2">
                    <a:lumMod val="75000"/>
                  </a:schemeClr>
                </a:solidFill>
              </a:rPr>
              <a:t>Perforanti???</a:t>
            </a:r>
            <a:endParaRPr lang="it-IT" altLang="it-IT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28800"/>
            <a:ext cx="5867400" cy="4724400"/>
          </a:xfrm>
        </p:spPr>
        <p:txBody>
          <a:bodyPr/>
          <a:lstStyle/>
          <a:p>
            <a:r>
              <a:rPr lang="it-IT" altLang="it-IT" sz="2800" dirty="0" smtClean="0"/>
              <a:t>Le </a:t>
            </a:r>
            <a:r>
              <a:rPr lang="it-IT" altLang="it-IT" sz="2800" dirty="0"/>
              <a:t>principali </a:t>
            </a:r>
            <a:r>
              <a:rPr lang="it-IT" altLang="it-IT" sz="2800" dirty="0" smtClean="0"/>
              <a:t>vene </a:t>
            </a:r>
            <a:r>
              <a:rPr lang="it-IT" altLang="it-IT" sz="2800" dirty="0"/>
              <a:t>comunicanti sono </a:t>
            </a:r>
            <a:r>
              <a:rPr lang="it-IT" altLang="it-IT" sz="2800" dirty="0" smtClean="0"/>
              <a:t>rappresentate:</a:t>
            </a:r>
            <a:endParaRPr lang="it-IT" altLang="it-IT" sz="2800" dirty="0"/>
          </a:p>
          <a:p>
            <a:r>
              <a:rPr lang="it-IT" altLang="it-IT" sz="2800" dirty="0"/>
              <a:t>Gruppo di </a:t>
            </a:r>
            <a:r>
              <a:rPr lang="it-IT" altLang="it-IT" sz="2800" dirty="0" err="1"/>
              <a:t>Dodd</a:t>
            </a:r>
            <a:r>
              <a:rPr lang="it-IT" altLang="it-IT" sz="2800" dirty="0"/>
              <a:t> (o </a:t>
            </a:r>
            <a:r>
              <a:rPr lang="it-IT" altLang="it-IT" sz="2800" dirty="0" err="1"/>
              <a:t>Hunteriano</a:t>
            </a:r>
            <a:r>
              <a:rPr lang="it-IT" altLang="it-IT" sz="2800" dirty="0"/>
              <a:t>) presenti al terzo inferiore di coscia;</a:t>
            </a:r>
          </a:p>
          <a:p>
            <a:r>
              <a:rPr lang="it-IT" altLang="it-IT" sz="2800" dirty="0"/>
              <a:t>La perforante di </a:t>
            </a:r>
            <a:r>
              <a:rPr lang="it-IT" altLang="it-IT" sz="2800" dirty="0" err="1"/>
              <a:t>Boyd</a:t>
            </a:r>
            <a:r>
              <a:rPr lang="it-IT" altLang="it-IT" sz="2800" dirty="0"/>
              <a:t> al III superiore mediale di gamba;</a:t>
            </a:r>
          </a:p>
          <a:p>
            <a:r>
              <a:rPr lang="it-IT" altLang="it-IT" sz="2800" dirty="0"/>
              <a:t>Gruppo delle vene perforanti di </a:t>
            </a:r>
            <a:r>
              <a:rPr lang="it-IT" altLang="it-IT" sz="2800" dirty="0" err="1" smtClean="0"/>
              <a:t>Cockett</a:t>
            </a:r>
            <a:r>
              <a:rPr lang="it-IT" altLang="it-IT" sz="2800" dirty="0" smtClean="0"/>
              <a:t> </a:t>
            </a:r>
            <a:r>
              <a:rPr lang="it-IT" altLang="it-IT" sz="2800" dirty="0"/>
              <a:t>presenti nel terzo medio e inferiore mediale di gamba.</a:t>
            </a:r>
          </a:p>
          <a:p>
            <a:endParaRPr lang="it-IT" altLang="it-IT" sz="2800" dirty="0"/>
          </a:p>
        </p:txBody>
      </p:sp>
      <p:pic>
        <p:nvPicPr>
          <p:cNvPr id="8196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8" y="1643050"/>
            <a:ext cx="1405409" cy="2376686"/>
          </a:xfrm>
          <a:noFill/>
          <a:ln/>
          <a:effectLst>
            <a:outerShdw dist="45791" dir="2021404" algn="ctr" rotWithShape="0">
              <a:srgbClr val="FF3300"/>
            </a:outerShdw>
          </a:effectLst>
        </p:spPr>
      </p:pic>
      <p:pic>
        <p:nvPicPr>
          <p:cNvPr id="1026" name="Picture 2" descr="https://encrypted-tbn2.gstatic.com/images?q=tbn:ANd9GcQlzUzByexTVYhZSj4MthRbqd_ZSjax9hqGLHYhks457TreNAG1s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592913"/>
            <a:ext cx="1643074" cy="12482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4214818"/>
            <a:ext cx="19431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3098343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371600"/>
          </a:xfrm>
        </p:spPr>
        <p:txBody>
          <a:bodyPr>
            <a:normAutofit fontScale="90000"/>
          </a:bodyPr>
          <a:lstStyle/>
          <a:p>
            <a:r>
              <a:rPr lang="it-IT" altLang="it-IT" b="1" i="1" dirty="0">
                <a:solidFill>
                  <a:srgbClr val="FF0000"/>
                </a:solidFill>
              </a:rPr>
              <a:t>ANATOMIA E FISIOLOGIA DEL SISTEMA VENOSO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28802"/>
            <a:ext cx="4267168" cy="4495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it-IT" altLang="it-IT" sz="2800" dirty="0" smtClean="0"/>
              <a:t>Nelle vene </a:t>
            </a:r>
            <a:r>
              <a:rPr lang="it-IT" altLang="it-IT" sz="2800" dirty="0"/>
              <a:t>comunicanti le valvole sono disposte in maniera tale che il sangue possa passare </a:t>
            </a:r>
            <a:r>
              <a:rPr lang="it-IT" altLang="it-IT" sz="2400" b="1" i="1" dirty="0">
                <a:solidFill>
                  <a:srgbClr val="FF0000"/>
                </a:solidFill>
              </a:rPr>
              <a:t>dal circolo superficiale in quello profondo</a:t>
            </a:r>
            <a:r>
              <a:rPr lang="it-IT" altLang="it-IT" sz="2800" dirty="0"/>
              <a:t> ma non </a:t>
            </a:r>
            <a:r>
              <a:rPr lang="it-IT" altLang="it-IT" sz="2800" dirty="0" smtClean="0"/>
              <a:t>viceversa</a:t>
            </a:r>
          </a:p>
          <a:p>
            <a:pPr>
              <a:buFontTx/>
              <a:buNone/>
            </a:pPr>
            <a:r>
              <a:rPr lang="it-IT" altLang="it-IT" sz="2800" dirty="0" smtClean="0"/>
              <a:t>Quando questa condizione si altera subentra il cosiddetto</a:t>
            </a:r>
            <a:r>
              <a:rPr lang="it-IT" altLang="it-IT" sz="2800" b="1" i="1" u="sng" dirty="0" smtClean="0">
                <a:solidFill>
                  <a:schemeClr val="accent6">
                    <a:lumMod val="50000"/>
                  </a:schemeClr>
                </a:solidFill>
              </a:rPr>
              <a:t> “circolo vizioso”          ulcera!</a:t>
            </a:r>
            <a:endParaRPr lang="it-IT" altLang="it-IT" sz="2800" b="1" i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220" name="Picture 4" descr="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0488" y="1905000"/>
            <a:ext cx="2665412" cy="4876800"/>
          </a:xfrm>
          <a:noFill/>
          <a:ln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insve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1911749"/>
            <a:ext cx="2409825" cy="2076450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FF3300"/>
                  </a:outerShdw>
                </a:effectLst>
              </a14:hiddenEffects>
            </a:ext>
          </a:extLst>
        </p:spPr>
      </p:pic>
      <p:sp>
        <p:nvSpPr>
          <p:cNvPr id="6" name="Freccia a destra 5"/>
          <p:cNvSpPr/>
          <p:nvPr/>
        </p:nvSpPr>
        <p:spPr>
          <a:xfrm>
            <a:off x="1785918" y="5857892"/>
            <a:ext cx="428628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106" name="AutoShape 2" descr="data:image/jpeg;base64,/9j/4AAQSkZJRgABAQAAAQABAAD/2wCEAAkGBxQTEhUSEhQVFRQVFRQVFRQUFhUUFBUUFBUWFhUUFBQYHCggGBwlHBUVITEhJSkrLi4uFx8zODMsNygtLisBCgoKDg0OFg8PFywcHCQsLCwsLCwsKywsLCwsLCwsLCwsLCw3LCw3LCwrLCwsKyssLCwtLCw3LCwsKyw3KzgrK//AABEIAPUAzgMBIgACEQEDEQH/xAAbAAACAwEBAQAAAAAAAAAAAAABAgAEBQMGB//EAD8QAAEDAgIHBQYDCAICAwAAAAEAAhEDIRIxBAVBUWFxgRMiUpGhMpKxwdHwFEJiBiMzcoKisuEVQ2PxU6PC/8QAFwEBAQEBAAAAAAAAAAAAAAAAAAECA//EAB8RAQEAAgMBAAMBAAAAAAAAAAABEUECITEyYXGBEv/aAAwDAQACEQMRAD8A+zDRmeBvuj6Idg3wN91v0RrNJENdhMi8TbbY8J+7LE1jp7xUIbWwiS0MNBzrgCYcDcZ3+hKqNs0GeBvuhTsGeBvut+i8/wDj6jRLq7ploA/CnKTfCHyZ57Ft0azsDDBecDZdZmIwJOEm2+EDmgy/cbl4W/RRtFngb7oSPqO8Bvxb9eqrGq9pjCTmcxcTHnvRFx1JgzY3OPZbt6J/w7PA33R9FQOlFzmNILRJdMgzhBhsdQei0GuCBOwb4Ge6PooNHZ4G+6FzNeXAAS0zLgRDSPykbf8AR61GawqnPRqgMHJ1MiRsBnbvRWh+HZ4G+6Efw7PA33R9FW0HSXPnHSfTjLEWnF7p5eauIoDRmeBvut+ih0Zngb7o+i6tSuUCfhmeBvuj6Ifh2eBvut+icqIhPwzPC33W/RL+Gb4W+636J2uRlBz/AAzfC33W/RQ6K3wt91v0Tyg4oOD9Hb4W+6PouVGk3F7Lc/CPoo+p3iJ2JdEd3lnK4XBorfC33R9FPwrfC33W/RdpQWkw4/hWeFvut+iZujM8Lfdb9F0lEFFBRRAKoJUKBCBQI83XPSWyAQbtuN3EHgneL5pHxCJWRraqQ0P7N4cxwdsIjI94HKCm0TSe0Y175a14BwjIzmH9ZsLc1oaVTxU3NBglpAJyFrEryOq6JL+yc4EEEgkFzCQRJYJFvouk4zlx/TGbOX4eydVDcyAIzmBA8guZ0tslrS1zgD3cW0CbxkFS/CtbuJi8ANEkQbNvB4kniulPSGxgLRhMtIAEQREEclydDnWLsM9n3sUYO0p5RNzMcEBpmkQ4jR5gDB+9p96QM4Nuc7F0o6qoDKmzI7NhEH0srtKm1gDW2AEADYBsAQPQcS0FwwuIEtmYO0SM0zkQ5K4otAkKSigCqim18H7suzXBV9Ps5pbm6R5An5KvT0g5ZRmNoO2fvaoNPEkqOXFteylZ9s1MqovrgVIPTcQBfqm0KrLgYzE+aoacJDwT+U33GDBVjV9bFgcD7TQfQKK9AEEZQWmRngooUAimUhIiqzkyBCUlCUwA4XySxY2UJuqNV3aPLASGiz3DOdrG/MphMubR2pj/AK2WIH53jZPhEdTyWbrJ5FelhgYSATHjMAR5la73imDAsAMLfQAegWLrppa1kd5/aNJO1ztnrAW+HrPLxo6Y105/2jfzVBwdGf8AaN/Nd3aQHtDmmxAP35Lk29uK5WYdY3dGpvwjvDIflHPfuSaZTqSxzGNe4Yu844cIdAmPzW+HFW6eQTwqjG0PVEn99SFwZIrVHGZEAC1oGf8AtalDRm02hjBDRkJJ9SZVgJXIpAFMP3dSTwR8lWVTWEwC0S5pxAbTAII8iepCqavqMqMJz7753iXEjlYtEbIT6x0nDUpg5HEDu7xaAfeDR/Ukfoly9jix5sSBLXR427edjxVR1qUsNh6qrWcdx8imqaYRhFUBpyDxJpu5H8p4H1U1kYMi9vPmsWNZYWnViQ4RctP+le1Q0Co1o9ktBbwJAJHz6ncqumNBewjbn0BVvUzJwGbjs46WPpKjVenngp0RARIWkLiUBUKIhBCEZQsoqyBKWSo5AlUVdJqkWbEuMN+Z6C6gp4A1oyHmScyUkTUJ3AAdbn5LpWbKVNqmkumo0eHvHmZDPmegVLXHt0h/5GnyV6g2Wudtc4noLD0Cy9YOmrR5u+H+itS99JZmOFc4KhbHdfcRFnfmHWx81Y0V5xtEHPduXDWFHELZgyOY+yrWqdGY9wdFsM7fzcZWLc4rc6zHoKb8rO8l0B4FcDozSHCLOBBidvWx2rlpGq6dQguDrQAA57RYyJAdBjig0gUriqQ1TSgiHQS0kdpUzbMfm4nmubtR0ZnC6c/4lU5Rn3uAUF8kJWvBXPRNBZTnACJgmXOdlzJXYMO9Bk6+ptLZInDJcALljrPA9DzaFz1fpBjs3wXtAIdsqMPsvHGM+IK1q7DIvHT/AGvL16NRmMNGLsX4qce21rhiAj8zCJaRmC3gtTuYZvrZ0wAtAIBBMEESI4rN07VTQO6Xs3BryG+6THor7K4qMpuGRvy5rppjeOxY7jTy2hucXhjvabJkTBBsD8RHBbX7MtkAxsCzdHpDHP6SJvlK1/2Sp/ugf0hTLTewoYU0KQtIXCphTFqgag5wokCrGicTndo6CCA2BDSQBI35HzWmVwpCs9uhv213nf3WjfYeforDaPdAL3Ege1YTxMIDh7xMZ39I+STTHQ0kZwfM2CU0L+0/Zt48lV0ulLmtxOu6XX2N71uuEck2LVFsDDuHwssHS3/v2iCcLHm190fEraFG/tP3Z9Vi6S4fin8KYHUkH6KzdS6R1Uk+y7fkr37NkinOB2ZAsPyk8VVJEff0W3qulgptHCepv81ibbvru/SIAJa67gMhadtjkNqr1Nata4tw1CWkNOFmK5E26K6OSboiKP8AzLcGPBVPecyAwkkjaI2Heu+i6xD3YcFRpvdzCG2z72SttCjhKCYlJSdnxQwKp2NV1li6e4sqNq7PYf8Ayu9l3Qz7xWw5ls1m63Z+6eN7S0DeXd0DzIQqjSGCq9n5XRUaBsLiWuHmJ6rQ0wHCTwWISQ+iHGXMc6i478QGE9e75lbmlm0SnIjzz34A47qZd8Vu/s7Sw0m32D4Lzum3qBg8LCR+kFzj6ho6r1urKcUxfestVbnihPFCAiWrSJPFM0cUmFOHKDjJUgoCIUkLSAUYUhEBBxqGDJMCJKy9EcXVXk2hrcI2gOLpJ4nD6LUrUwXNnISY42grJp1B2zrGMOGdhc1xJ8sXxV1U20oXl2OLtIc+0PBj+Vrg0H0HmtnWGlRTIbOJ3dbzdaegkrMqsAq0gMsDmieAB/8Aykxil9i5Rpy5rZFzJ5BbzeaztWUu850TAAHxK054LnxapgeKZvNIOScLQGkUsTS2SJi4sc5sq2k6GXPxCrUb3YwtMCRk7mroNkpCgzXauf8A/PVy3i/Hgg3VrgZ7ermDEiDBmIhaXC6BVHJ1NxnvuHAYLWyu379FkODqj2t7R0Nmo61PMd2mPY3hzv6VufexYepqcMqONy57xP6WuIA9CrrKbZWtQRV9txk0HCQy7mVMJyaN4K29MqgmPvNZmtdF71J5kRVA5hxB+LQrukm/3zWeXhPWS0A6Q50XDabfOXH4heu0eA0DgvKalp434/G7F0yb/a0ea9cGKbytHtAp2gQDQpAVTs3ahM0zdcsITByKSFA1OIRsrlC4VIXSQhZBVrUy50Cwi5FieA+qpaexrDTNmtGIExl3CQPRaT6gBM7lV1g6WEeIta0bzIIPSJ6Ky6GOx1R1VpLcLQx7mg5zIGJw2WmAq+snRVok+J2QJ2AZDmtnSb1nQPZpif6nO+iyKzMWkN/Q0uji4wPmrv8AiSdNrQdIaGn27kn+HU3x4VZGlCQO93iYlpAtnMhNoVmDr6kn5rtZYjTN/wCco7HOOYtTqnLO+GOuSL9d0gGGX98S0dnUkiSCYw2iDmtGAjHNUV9G0ynWDmtxGBDpY9lnSLYgNxXPS9WMfEl0NYWABxFjhvIvPdsr4VSrVqYnAU5aBZ2IDEZAwxssT5KCv/xFOXHvd8YXd92QiI3ZC/BKzUtIXAd+T87p7hEX6X3wqNRlUhrBRqNDXYu7Xa32i6cRFyLkwuFPQSMILHzIJJ0kk2IAJvfkqN92isNyxpJN7DdG5Zmof4DQN7hH9bti0XkkmHt5Fsx/csfUDXhr2Ym9yq/8h294Gce9yaTa1rikXsAFiHtdP8rpI8lS1zUwiGmXOAa3dijPoJPRXNOxR7QMRkwjnHftf4KtV0X/ALHGXOs39LLd0fE800T11/Z2jBtk0ADoI+S3ysnUVOGE8StKQsxqnKCUuCBcBw+4VQ5Q6pMSYFBAiCpHBEclUEoFToieSCtpdOYk+RIPmFVp0wKuZPc7uIk7bkTwLfJaLmyMln1Bhewx4hHJpt97lZRzqPIqvByc1rh0xBw9B5rB0OuTpD5iCS1p3lkSPInyW5rUQG1PC6D/ACvs71wnovP0CA2i+M6rj7+MX8mrWqzuPW6E7uDhbyy2qwPv7lZ+rasyPqr0HcsNuig5rObrqhl2jQe8IMtPdcWkwRlIIn6pq+t6DJDqjAQATJyBGIE9CPNBpBJUVH/nKAH8QWjffEARFtoIVulWa9oe0y1wBBG0FAR95JcPAeiYoW3+qCDkPRZNKmW1a8fm7N39paf8VrW3+oVOk4GpUG0YAeIwkj1lWXqoFcyyfv7yWXpL3w3v2AEd1v3wWi89xw25DrZZumu9Pks3xZ609W034LPzk+yF1r0XY2OAa6MQLiS0tDiDAA9rKL/+01O6afIq+AkWvP1dUuAwii1zZzNerJlwkkYtwBTVNVucO9RpmAIHa1CJMudN9jiRPHhC3ig5EU9XaC2mJDQ17msD4LiO6DAEnib7VcIQRAQOAiooFRECET1U80QpCq1aUuB8JJ8wR81bXAG5CCnrQgUXudlhPrb5rzdUYdFad2AjicQgea9BryocDmNt3C553NvA5k25SsVlPEabNlNjXkfqIho6QSt6Z2uatruxWi4BzO6+Q5LbYXWmI4TOXELzmhOwVmj8rrgbiLkdR8F6m6w286Krg7Fj0hwxO7ooDCWh1xncbJ3T0L6tTFJdXLcRiKDS4XAiQbCCIPPctNmqWh2PFVmZ9sxc4iI3JRqVt5fVdLg6S82IJIgCwGVo2Io6n0wu7jmVZucdSmGi98Mi1gQJ2rTKXRqIY0NBJAtLiXHqTmncEQpCWOARshZBDyCza5wVGvizppu55sJ+H9S0XuEdFna0ZNMxcgBzf5md4eoRK41HX2STluVHScjK7aLWx9/Y5/d2HCDAnmQT1CXSW2NlKsXtQmxHI/FaxWJ+z+Z5fMLbspFoXUCPRQ8viqgBFykqdEU0qSjCkKoBKkokKQiFJVN9QNcSTAgkncBBV5ZetBcDxENPIm/oD5JCqWsiRo1V59p7S48Js1vQQPNVtHA/ek+MDoGNV/8AaO1CpxAHmQs99hVjZUd/iyPRavyk9VdJ9phE91zD/cAR5Er17eZXk9Ud+sOBk9L/ACXrmhZl6w1fTWUsoiEBCD0QlegBchKhHEoSgD3cNm8KtUJVhxss/SK2Fo3BEYL6jho9PA4tM02yIm7oXTTapA9qM9g3QqtJ+KhTjI1mD/7D9FNaPg7eA3nKANqUntauoMRMYosSbNt7IaP8j0W6aZMS82MmIAI3HhKztQUMLTi9swXDcLhrfQ9SVrSpIqi/RKhJPbuAJPdDWQAZIGU5HNL+BfhA/EVPaJmGAlpjuZWFjcXur6kKirouiuaRNZ74mzsMXymBNtitgoAIjkgYIhAFSUQUCiogELP09p7SmdgLj1gNH+RWiFS1nk08R8QhWP8AtWS5optO1pP9RwtHWXHoquhVA8vJ/MKbjzNNs/BW9JZiYx22pWa7+kNOD0APUqlq+nDmfqoNJ6GPgt35wxPrLV1PowDiRyHxPyWwOap6rpwyd/8As/NXFzjoKIQhFUO1RyjUr1AUFxdVMkWGUespzMZgH72KhiFg69pyBTH53tEfpJ78dAfNbAeT+YWzWfp1zTcSO7UtltYR8USsXSdHLXtoAwTWbUYYGRBc4xwLXeYV2torGHFcu2vecTrXPADkrGtKU1tGdtx1B0NNx+QWfrEl9Xsx7Igv5T3W9TfkOKvK+JG3qamezxGcT+8d4EQ1vQfErQXGkwgAJ4Ky0eECEIKBBQMOqgCS6dgVBlEBAOTAqoiCZBQAc1Q13/CN+S0FT1lTxMj9TT5GfkkGfrRwDaQmAHHoG0nws/QxcCf+ikOneVjX8nsmg3cXN3+00gnyKLGAVnxA7jBwsXW9Vu9cYzPa29HaA0cl2hc6J7o5LpKw0UoqBElFO1B4RbklqIEw70YQhREKWqtplAERlBBBG8EO+XqrTgq+mmATGQnyvHoqVla8rhjqDjsNQxvik/5wOoXLVNEz3rucS553uMT0EADkuWsaOM0ajxd1RuEeCm1rnhvMxJWjqq7p5py0RsIhAFSVFQFElCURKABCUbog8kHNsro1cRUTtqK4TLsglFRHGpgyMKrpzrRbfe1hfNWTVgLG0it2lTC7+ECQdzntE4TwEdTyVkyluGfX0gOr03kgMGINmG4jhPeE7LiP9pqukM7V0ObdrY7zcpI371a0VmOs5+xncG4uMOd5d31VjS2jHTM3JLTygkf4+p3q0i1o+lsLR32e8N8b11bpDSQ0OBJBIAMyAYJB4FJoTrFs5H7+C7kCZ274vnkstKX/AC9CJ7WlkXWe090TJEHKx8k1TW9ARNWnDmhw7wMtIkPEfljbkurNEptADWNAFgA1oAAvELoaTJyGUCwy3cFDIaLpbKgPZva6InCQYnJdHqMAGUDkIlF4VCdUcKhCmFEKq2sWyxw2lrh1II+atxwVbSATaNiDI108B1Bu0Go4cm0yw/5hW9Sx6fTNZ2umTgqfrwDlgeDHN3+IWpqdntW3fD/SXRGlCikKAIpbJlAFLoBAUsjCkIOAhOCFzhCVpHcEKF4VStpQbaJJyAzVXTajoGeI5Nb89p+8kRz1hpheSKZhlMOLiMy6LAdB6+XOv7DaFL2gGOLifZAIOImDcwed1xot/d9i1ru0wmZFgXTLnOygkztlNoI7IEuMlwBJOZcHPHwjyW71GNrWgtNNrm4AMJcRLzcOggzhuc0tMPe/tSxuEAhoLvXLap3nj2TB5hWqWivIgmB5rnmt/wCS6C95JOFuW87+W5dNKq4HtdhquADpDAHNmWjvSQZvbmdyuUaOEQF0AUXDzdA1XuADtJbiDRL6dOGwe8SReSAd4E7Vr6PoLmvxGq94iMDg2Nl7CZ+quEIygYMQenSvRXOoYBi5AJjfwWcdaGQOxrSXFphogECSZJuOO1WNP0FtWA4vEbGOLZBiQYzyHmVWdqSmZk1TP/kqDIRYAwOiCzR01paHOmnJdAqYWnuk3icrTyVTSdOp4yO0bl4hlF9vFXtC0VtNoYwENG8ucbmcySdq5wTUJ5Achn8SojK165hpUgwghtWmLEGOcc/VWdW6S1pwnM3HGM+ea56/oufTkZMIc0eJwy6fVZzdJLizC0Z4vaFu6QZtbOOqtWPVyFAVWa54ZdoENmzsTrAmwjNZNfWjsIwuqgtEOP4Zzg9zsIaYjfi27eCD0AKAhZNKlpDgHdsACJE0gDB2kGIOduK0tHDg0B5xOAu6AJO+NiDoAiOqEotlBwISHmuxHBcqjeCqMuo+SZJzsBcxstl5q1TY4iTDPJxjiclz7N4Psi1gZsOma6dlUObm9AZ+KqWFq4WNsc55k8SpqzQxGN9yZIG6ST810ZoYzd3ueXkrgG5FNUy29LIUuR8/9pgiFAfNCL7UwPBEKVQKBTKAoGag9MEHhApSpoRhEIVS0iqGGTMHbsV8pXMmxAPO6KzNK0prmwCpqvRQJcRc5W9T97FoN0do/K0cgE8KYAjmoIUCMKgAhEBGFIQBSAmCCAELkWqKKoQtQAUUVEhM0KKIOgCcNUUUDBEBFRSqACmFRRA4SVEVFAoCmFRRUEtQLEVEAwqYVFEAwo4FFFBIUhRRBIUwqKIP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7108" name="AutoShape 4" descr="data:image/jpeg;base64,/9j/4AAQSkZJRgABAQAAAQABAAD/2wCEAAkGBxQSEhUUEhQVFRUXGBgYFBcXFxUUGBgYFxUXFxcaFxcYHCggGBwlHBQUITEhJSkrLi4uFx8zODMsNygtLisBCgoKDg0OGxAQGiwkHCQsLCwsLCwsLCwsLCwsLCwsLCwsLCwsLCwsLCwsLCwsLCwsLCwsLCwsLCwsLCwsLCwsLP/AABEIAMIBAwMBIgACEQEDEQH/xAAbAAABBQEBAAAAAAAAAAAAAAADAAECBAUGB//EADwQAAEDAgIHBgQFAwMFAAAAAAEAAhEDIQQxBRJBUXGBkSJhobHB8AYy0eETFEJSciOC8TNishVDkqLS/8QAGQEAAwEBAQAAAAAAAAAAAAAAAAECAwQF/8QAIhEBAQACAgICAwEBAAAAAAAAAAECESExAxITUQRBYTIi/9oADAMBAAIRAxEAPwDkGDJPqQ4d4jpf0KIxqVZvZJ2i4HBTtlIKGqYbxTtEiRkfopgWVBFrEUNSYxEAQSIClCkApatkEsB4NLV2jYYy7id27vWVSwxbUcdhFlfaEig0GhSaFIBKEBB4seC2tCP7I4LJAV7QjuyOAWXkro8E3XRNcjUyFTlTFQrC12TBr0Q0+ymrCPcqtQrREor6qNouPIDyqVc3srjzKpViqiMlWvUgE7QvKPiLFa+IqEGQDqj+2x8ZXonxDjRSpl+4HmcgOsdV5VSaS6TfaeJVz7ZV1Xwjh41ncl0ukcP+LStZ7btO4xb1Cz9EUhTpN3m/VW9FYtxc5tRur2iOWw881nSW/h7RTHBtV97dhpyHeRvXTFyxcC7UeWbDdvqPXmVrMW+F3GeU5ElMQlKRVoCqBViYMq24KvVYmBXb0DEU4MjIouFdIjciNbMtPsKLNqjKIOzJJW3UyEllq/S9uDYI4ouqNiEyof2O6t+qnrO/Z3XcPQLbbM+DbbVP6TA4ZjwIVmFRBeKgADRrDaSflOyw3qz+HU/cwf2n6ogqw1o9+KmAqzaDx+scmj6ojcO/bUPRv0TSsNYnGV0EYcn/ALj/AA+if8r/ALnn+4jyQFiJ2JgENuDbvdzc76qX5Nu483E+qYSTFwGZHUJvyjNrRz+6kMKzYxvQJBH8Zgzc3qEfRroYEMUWj9I6LMfWcGADn02rHzOz8TH2yrbq6UA2q/gsaHAGc1wBw9aoS4XaMum2Mj3K1gKrmODXEjOBO45rL4+Hq6x1p6MzFt2OBO5Ga6Vy1Cq9rhrB0bCR79hbeHxEqcpqsrhP0vPfCrV3SLozXg2Ko48WMKo5M45L40xP9GN7h0F/QdVxuFbJA3kLofjGrIaNwJPMgehWJodmtVYDlKrfDDTsTRLmxMERqnvHoky8Pky0kHcRETyR6jQ68WGzKUFgh+tfVJM7piyKls03lzAR8zYI9+C2cNV1mgjIrnsC8tNzYwORyPvctbAu1XFuw3bx2j16qsLqpynDTapKLVOFuzoZQqgVghDeEyUmu1XA7Nquutfd5KrWCNhHyI3JULGqkhh5FgJSU8qefsG9FaFBo2KTjkO+/AZ5oJDEMsHftIPLI+BKtt7uS0G4NhGUyNslU3UdRxaMs28N3I+iJeRYYBTDU1NqIArSi1qkRtUmj7KUICIakBdShOckEikRCeE6RhVjDXcD5LELNd4b+mJdw2TzhbWNEU3cPOyoaL+YvMxIHT6SufzV3fiXUtagIZTDWga22MhyTPwFN+q6AXnI7RHpms6g97y52x3hF/ILVw9UR2QSdotA7I8b/wCLLHHcvLq5x1ys0TLYBkjvz7ir+GaDCovqBvd4dFbwl4hPO3el8a2tVGjes3GuIC0i3NY2k6pCIwzscfp5mtUdGWQ6LM+HMKTX1f2gnlsW1UZJJ3rS0HosHWfF8vqljd2xzXiLRGsbHsjx4qu6mXazcmxI38le1JMR2bncoYlmsJ3cp3xyWrMDDPkS79JAPTZ5rUovLmAj5mwR6fRZYA19YfKTB4gK/g6hmT8ohvfByKRt/D1NZoIyKOAszR9TVcWHbdvqPXqtQBdGOW4ys1TKLgiKLgqSqVGqvSfqOnYbFXagVLENTDSSVCljwAA6ZCSgOPYMk9Zm73vSHh3I4CZLujny2NynpGl2Q79ufA5+h5Kpo5+q6NhW05gIIORU60rtjN4qbhko06UEtObTB9D0uigLRJiE4bCfbCct2oJFwUiLeactskgyhKySmAkFLSjopOP8f+QVHC0yaQv81429oH0hWPiF0UY3uA5XPoFAvh0ARzvN892dlz+Xt3/iz/mrlCh2TGUQNl4G3fKK2kWgA2dILgCQZIFmibwIHJTgABrcrdfY8UTEYmCGNALnRJNyO/vtt71hlbGuWWrBhqawD7g2mSbXvGwD0Hep4SlqWnKe5ALNbYTcDuttIi2SvCiFVu8dNMZqdpbDdc5p3EQx57rcTYLo2sEGVxPxZW1Rqja4dBJPjCrGOby0PC1NZoPXjtXY6DoxSHfdcFoSpJLN9x6r0rDM1WgbgjxY6yrDO8M3G0LkZbVXkOMA9n3mtfF05E7lmlkmItcytLNUpdxRNM/Lk2+qfTzVilDoJs2wPvuKMGh1sh6odNpJ1cgbnvI3JBZZUlocM2m3fHuFuUKgcARkVg0atxawAa4+S0dGVYcaZ4t9frzTwurospuNKEinTkLoZAPCrVmq45qBUYgMx1K6ZWnMSQNuVARG7OKg1EAt77lMJJ7do2LXwlTWaFmatkbRj4dG9FODaQparw8fq7J8YPmOirrVxFLXaW9D35g9Vl0jImOPEWI6yjEU7W7VKLKLgd/BO0eXoqIi37JewpOSA+yAZoUh3p08JBz3xYZaxo2z4kAeqVOQ4QDrQ2dswLm6bTR160btVvUyT0JR9GjWqSTBIPC5y6Lnzu69LwTWDTp1RGU+H+E9Ml9R7nNjs22jO5sOGaX4olo/U6QBs2X5BXcJQi+ZMcL5W6dFlcJbpVu7sTBYYN2do5n3sV8UkPCUTMwrz6UBOnnmy8a0gSuC+LTIYe9w8l3ukatjwXnfxUY/Db/I+UeCqOfydKGjq2q9h3OHSV65TuAvHtGn+owf7h5r1zAu7MbvLYtMZzXNRyFmYuiei1VXxdORO5VlNw5WZEmBkoYrtN7Ng3M5KTxsGVzPvvUZvDTANic/f3WcUTXgkNYYa7VB2wc+v1VsEiCPmYfJVGCQaTWyQdYHKN/NFw9Rg1Y2gh/Gc+aLA6Oi8EAjIiQiQsbC48Upa7i31HrzVfFaYccuyFtjluM7i3KjwMyqNbHMG3pdYpc597u996HWaRsVFpqHSDO/oksNtcG6SXseggisURkptCEJtM26pZEEbI81Jjd6I9sphrUXSAVm4qlqVDGT+0OOTvQ8yrGiTbV3KxpKhLJGbe0OWY5iVPSmc5qeFJomDn90nC3VWkxbZMwWUmqTUBDVU2hJBx7opu4QOdvVK8HO3PNbrlz5sS88odCPo2lbWJ7IsY1je/dxCg0RS4z4mD5rawtDUpRmREcJk81yTd5j0stzHUSZgv6rDFi0RPft42IWjS7R4ZdwVB2ILqgAzEGTuAP3WhgAC4zlKd6GMv7beDYBmo46pAsphBqt1hdEZ3tj4oyO664P4xpf6btgJb1uPIru8VTIzyvC5D4spa1Eu/a4Hr2fVMs5w5Gi6CDuIK9Z0XiJDXbHATzXkYXpHw1W1sOzuEdFpi5a6ohM4KOHqazQeqIrJj4ukRYWjy2qs8EjUblnPDctbHUpE9eCxqx1ZDbRN+Ps9FlZqriJrhpaadnAdrbE7T58lGtX1CWtOsCRfaSPZVapWgwLh8D79FCjTkOaZkEQfERyS2bUx7C+nrN+duXEZT3HLmm0RqvY1+ZOc7DtEbIKlgnxY5GyzX1jh6xZkyqS5vc/9Q52KeGUlLKbjoXPaBchZ+LrA/L1VN1ac09Jut3LTLORMxCa2E6kcHz6pKfbFWr9ItHii02QoMEgXzRG8FqxFa2yIxQaptzTCVB2o8LbGSxHNke81p4GrrNzv7+/RTVRm6mo5zNgu3+LsulxyU49++SPpWnGrUGwweDreBg9UDgnCqDBv971NpTht0j6pkRWdpt8Maz9zvAX8yFpOlZ2r+I8u2CzeG08/osvLlrFr4cd5xSdLWta0X7+IlbtFgJyORnztzWZiKXaiJdnwF1pYarU141AQQAHSIkzmNnBc+N1Hd5LxwrFh/GAFrCTAJzgiDvlbmiKElx7z5oApAVS7PsmTvIy8YVnRp1SRszHNXlOCl3GuxvdKq4gXV6g9Ko2dyMWdvLC0jQ8FzOmcCXMfTntOaS2cp3dV2eMl3csHSFAmDuToeRhdt8D4mWOZuMrnPiPB/h13WgP7Q5/N4z1Cl8N438KsNxsVWN1XNlHqODfBI33CuysmnUyI4harbiy0STxIWPimEGOR4FbUKlj6O3kVOU4OOdq4UQRcHWmfe5WKTVaNMBBc8BYtDgKOlsC3EUs4e0yDuIyKDUxG5NRFWZaI42T9bS3pHDPMar2EOiDtBO8FTpsIMqzV1yP0TzQPyrj87zwb2R9U/TK9j2kOahTpvyDP2+adV8Re4TdwRdRDa7/AB90Rq2YpsCIwqACKAmE2t7vexPhHEOiY+599UqY+6aq26VEa9WkHNINwRBWRTaYg/M06p7428xB5rUwdfWHCxPf7g8wqOPpatQO2P7J/kJI6iegUy8qobmpm3UgJ3+CTSrSBjqpawx8xs0DebeFzyVrRWGtcKoe3V7meZv5Qt3A07E9Fh5OXV4pqbZeLwpa4nYcu7Z6BE0aXEmdxI3Tf/6J6rer4cOZcLIpUy3LO0RE92aWM06f9YlRiWic7HeDa3X1V+jTAfnxWdVovAtd1t0Azt3W81purkv1n55iAIIjb3p2cFpYa2+alUrRZTcZMjakad73UzhnVd9ORKoYnDg5FbbKTQgVqAi318VXFTt558T6KNVuqIBmQTv9AR6LhMRQfSdDhDh7kHaF7TjcKHWi657THw42q0BwhwycM7+fNJOWO1L4c0qH02hxvkupwNS0bvIryzFYKrhH3y2OEweO4rqtA/EQLmh22xV+zH1sdmovvZM18iyiSrJRr4OcnWQhgmjOSr7kF4SmMG6AGAZABM4ojkNytIblFScopGeUkySAptARGqAnu5/ZEa0bZ/yhKbc4yRWofL37hEATAjctqkBIyPVRDuKJTKAno58OI358R9vIKxpGgX03AfMLt/kDIuqB7Jt7IWvSeHAO5+hUWKjGoVdYSOY3bweqm/sidwJPRNUbqVXNGT+23nZw6wf7lnVtIa79SnBbMPecv4sG3vOXFPfGxMd1f0ZSgXzdnxOa3aTwGgZLIwQsPeRWrTpyb7Vh7bdsi6X2sh02glTLdylRpQhrjZIsVKbSy4ys3KyDSoDIjmpVX7E4q933V7ZXgjS1Ygpq0kITnmSkK0I0z2FVJAINwoUXEX2dUSpU1jbKE0bBzVaHtwKKc3QTSG6yIwkX8FYa0EWU2CVgaV0S2o0giZsvN9LaBqUZLJIBnvF/Ed69ifR+6ycbhgTlkoo1tyvw/p0lo1s8jxC6elXDsly+lNEdpz6Y/k3v3hVMDpNzCAclOPluN1UZeN2jkJyFhca14zRiumXbIJyG5FcEJwVJDKgVNyg5AMkmSQAXgypsGY9hNX7uFuadnXgNvsJEIw7ERvihF4bcuAjaTq+aD+dZ+kl5n9ILvECPFAXRmpgQqtOs85UyP5uA/wCMpw2of1hv8W+rifJGws1RbJGwNXMc/r9f7lQ/IBwh5e+f3OMdBARsNT1XNAsAY5ZD33BKnKr/ABGZNNjZD3OIBBuGRD+us32EAUAwACBq5BFxQnFGf0UwBzJM+Pgk+kc1m3xmo08OFp0jtWVo2vI7xmO71WpTxE7vYWdumkyXaGV4VgAFU6Na+Udf8KZrC+3vlR71W06reag4CED8yN6DUxIVTNXqMeKHWdaFXGKBUamIHJV7FcS1oNjOzmrLHx77lnGtfNEbUKqZouLWYZNwrdMgLLweJk3zV1r7ot2Wh3G11UrUcyjvOW9QNlJxi1sNmclh43Qwe0kWd5rrMTeyqVcLAUWLefsrvoOgzw+i6DRmlw+xRNKYEOEPFthGYXP0NEVNeGvaDsN7/fuRjlcWWeG3YTKg5UaNOtSEOAdw+6lWxLwJLDHXyXRPJjWN8eQ5UHKgdLsVilimuyK0QIkknQGeBUdtY3gC491zZEbhTHbe93PVH/rHciNHHyUxGyynRbRp4VgyaJ3kA+JVloFuChPDjsTtcJjPuAJPgn0B43pwd6ZuHqEWaB3uPoJ80algQfmeT3DsDwv4o2NBGsJic9m3oE5pSc48T05K7SptbZoATPCm2qkZuIB/NAnJ9MRxBIPgW9UbE0is/SuLb2XNdLqbsgC6xs4SLbAf7QtzD1G1WBzTYhZ2VtjeGMGkGRY7CLFaNDFA/wCodU7Hgf8AIDzHQoVahBQn5Qs+u2mttF9dwyIcNhBkc48ihfnM5lZD6cGRY9E1TEP/AHE8QD4lPWz6X3Y4+KCcadyr06s/MB4/VSx4YIIEbTmT4myXw/0/l/UgdfE3IBQjirfMVz1fSLpIEAAmLd5gk81b0PRdWJnIean1luoV8umqzGHYRzRqGk3DOfNVv+lEZGOKj+Uqg21fH6LT0sL5ca2W6QaRrNN1rYLSIdHiuJrtg9psE7dnVEo1nMyM80H3OHoNLEB11Ou4LmtG6WbkbHctanU1s0xIIBN0Ut1hZIIlOwT4GqzMYzeFl18CHGy6PEGQJVNtIa0jJZZRvjrXKgxlYCJDhs1hfqDdDq4stgVGw3eLgcRsC2SEGvQDgQlpl05LS+j6NXXMw6Ja5pvI2RtWFhdHYmnBJHC67Z+jG7lESy0A8RKN5To8sJld6YlJ9eB2fFJaxxrhYFv/AIhJP28v3EfBPpWpvsYvHTrkrWHwjndqQGnmrGKwIqADWiMgMuit4amGNDRkF18evfLm9cdf0Bmj2/qJdx+gsrVOmAbBNUxDWiXEKo/SOsIYCZ25eaWi3polyp4nGsZJJvuAJPQKs9r3fM+BuCQotGQvvzhPSfZF+LqPkMZA3m/koHCOeIqPc4bWiw5wrYP3UXGeH1T0naiyg2lUbqiGuGrwcLiOjuisUWmi4lvyG5H7dpju8uGUcWyW2zBBbfaDPvirx1mYevXHzMa0N2xrvDS7iGzG6VN1IvG3Yzajagt9wq1bDkXXLjT76NR7ajAW05BzaQG2BY7cQAQDIvktKl8XUqjQ46zGkkAuEi2cFszfuGRUXHjdbTOb4HqquQjN0hReDD28iPYVWvi2j7X8lMxVchHNWZprGtaNVpkwhY3SNR3ZY0xvNvBUaOi6jz2rJZX9RPtFOjTJIAuV2ehsJ+FTjac0HRmiQy5H1WoQn48Nc1llltFwG9M5SlJapCewEdq/cVUq6Obmw6vdmPsryUIslOZWdMipSc35rRk8XHNXMDpYiA438OSsm6DW0exwPZE91vJZ/H9NZ5vtq0tJCM1cbitYZrn6eiREseb5B0HyhIU6zMmgj/aR5FTcbHR4/Lhe2++so/jwsE42oLFjuhVevpB8Wa7os21yw126OpihvSZWvmuLfjK5NmotLE4kmwAHu6NVnfJh9usxFcBY+P0sxgJccuCzq+FruF3nkFl4r4ZdU+ZxO5aTFN8+EnDMxfxS8vOowFuwkplVfopzSQRcWzSU++Je+b1phsnaUklq5Gdix/WPdqwi08kklpGd7TaLlJu3kmSTI4zPD1UXmySSAjh7uMrdwbAQ4EAg06sgiQf6bjccQOiSSjLqrcto2i2o3Dmo0Pll9YB0w2RM5rG+KmBuGwoaABrVrCwt+GB4JJLHLpc7T+EB2H/y9FqvaJNhmUklpj/mIvaIaL2CuYdohMkqCw7NDekkqJKMuaic0kkjDGSkPokkgFF0QZJJIAuD+XmfNHakkmRPCqOaIySSU5KgeqNwU2NCdJKHRCE0JJKiczpNg/FdYbNncE6SSzvbWdP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7110" name="AutoShape 6" descr="data:image/jpeg;base64,/9j/4AAQSkZJRgABAQAAAQABAAD/2wCEAAkGBxQSEhUUEhQVFRUXGBgYFBcXFxUUGBgYFxUXFxcaFxcYHCggGBwlHBQUITEhJSkrLi4uFx8zODMsNygtLisBCgoKDg0OGxAQGiwkHCQsLCwsLCwsLCwsLCwsLCwsLCwsLCwsLCwsLCwsLCwsLCwsLCwsLCwsLCwsLCwsLCwsLP/AABEIAMIBAwMBIgACEQEDEQH/xAAbAAABBQEBAAAAAAAAAAAAAAADAAECBAUGB//EADwQAAEDAgIHBgQFAwMFAAAAAAEAAhEDIQQxBRJBUXGBkSJhobHB8AYy0eETFEJSciOC8TNishVDkqLS/8QAGQEAAwEBAQAAAAAAAAAAAAAAAAECAwQF/8QAIhEBAQACAgICAwEBAAAAAAAAAAECESExAxITUQRBYTIi/9oADAMBAAIRAxEAPwDkGDJPqQ4d4jpf0KIxqVZvZJ2i4HBTtlIKGqYbxTtEiRkfopgWVBFrEUNSYxEAQSIClCkApatkEsB4NLV2jYYy7id27vWVSwxbUcdhFlfaEig0GhSaFIBKEBB4seC2tCP7I4LJAV7QjuyOAWXkro8E3XRNcjUyFTlTFQrC12TBr0Q0+ymrCPcqtQrREor6qNouPIDyqVc3srjzKpViqiMlWvUgE7QvKPiLFa+IqEGQDqj+2x8ZXonxDjRSpl+4HmcgOsdV5VSaS6TfaeJVz7ZV1Xwjh41ncl0ukcP+LStZ7btO4xb1Cz9EUhTpN3m/VW9FYtxc5tRur2iOWw881nSW/h7RTHBtV97dhpyHeRvXTFyxcC7UeWbDdvqPXmVrMW+F3GeU5ElMQlKRVoCqBViYMq24KvVYmBXb0DEU4MjIouFdIjciNbMtPsKLNqjKIOzJJW3UyEllq/S9uDYI4ouqNiEyof2O6t+qnrO/Z3XcPQLbbM+DbbVP6TA4ZjwIVmFRBeKgADRrDaSflOyw3qz+HU/cwf2n6ogqw1o9+KmAqzaDx+scmj6ojcO/bUPRv0TSsNYnGV0EYcn/ALj/AA+if8r/ALnn+4jyQFiJ2JgENuDbvdzc76qX5Nu483E+qYSTFwGZHUJvyjNrRz+6kMKzYxvQJBH8Zgzc3qEfRroYEMUWj9I6LMfWcGADn02rHzOz8TH2yrbq6UA2q/gsaHAGc1wBw9aoS4XaMum2Mj3K1gKrmODXEjOBO45rL4+Hq6x1p6MzFt2OBO5Ga6Vy1Cq9rhrB0bCR79hbeHxEqcpqsrhP0vPfCrV3SLozXg2Ko48WMKo5M45L40xP9GN7h0F/QdVxuFbJA3kLofjGrIaNwJPMgehWJodmtVYDlKrfDDTsTRLmxMERqnvHoky8Pky0kHcRETyR6jQ68WGzKUFgh+tfVJM7piyKls03lzAR8zYI9+C2cNV1mgjIrnsC8tNzYwORyPvctbAu1XFuw3bx2j16qsLqpynDTapKLVOFuzoZQqgVghDeEyUmu1XA7Nquutfd5KrWCNhHyI3JULGqkhh5FgJSU8qefsG9FaFBo2KTjkO+/AZ5oJDEMsHftIPLI+BKtt7uS0G4NhGUyNslU3UdRxaMs28N3I+iJeRYYBTDU1NqIArSi1qkRtUmj7KUICIakBdShOckEikRCeE6RhVjDXcD5LELNd4b+mJdw2TzhbWNEU3cPOyoaL+YvMxIHT6SufzV3fiXUtagIZTDWga22MhyTPwFN+q6AXnI7RHpms6g97y52x3hF/ILVw9UR2QSdotA7I8b/wCLLHHcvLq5x1ys0TLYBkjvz7ir+GaDCovqBvd4dFbwl4hPO3el8a2tVGjes3GuIC0i3NY2k6pCIwzscfp5mtUdGWQ6LM+HMKTX1f2gnlsW1UZJJ3rS0HosHWfF8vqljd2xzXiLRGsbHsjx4qu6mXazcmxI38le1JMR2bncoYlmsJ3cp3xyWrMDDPkS79JAPTZ5rUovLmAj5mwR6fRZYA19YfKTB4gK/g6hmT8ohvfByKRt/D1NZoIyKOAszR9TVcWHbdvqPXqtQBdGOW4ys1TKLgiKLgqSqVGqvSfqOnYbFXagVLENTDSSVCljwAA6ZCSgOPYMk9Zm73vSHh3I4CZLujny2NynpGl2Q79ufA5+h5Kpo5+q6NhW05gIIORU60rtjN4qbhko06UEtObTB9D0uigLRJiE4bCfbCct2oJFwUiLeactskgyhKySmAkFLSjopOP8f+QVHC0yaQv81429oH0hWPiF0UY3uA5XPoFAvh0ARzvN892dlz+Xt3/iz/mrlCh2TGUQNl4G3fKK2kWgA2dILgCQZIFmibwIHJTgABrcrdfY8UTEYmCGNALnRJNyO/vtt71hlbGuWWrBhqawD7g2mSbXvGwD0Hep4SlqWnKe5ALNbYTcDuttIi2SvCiFVu8dNMZqdpbDdc5p3EQx57rcTYLo2sEGVxPxZW1Rqja4dBJPjCrGOby0PC1NZoPXjtXY6DoxSHfdcFoSpJLN9x6r0rDM1WgbgjxY6yrDO8M3G0LkZbVXkOMA9n3mtfF05E7lmlkmItcytLNUpdxRNM/Lk2+qfTzVilDoJs2wPvuKMGh1sh6odNpJ1cgbnvI3JBZZUlocM2m3fHuFuUKgcARkVg0atxawAa4+S0dGVYcaZ4t9frzTwurospuNKEinTkLoZAPCrVmq45qBUYgMx1K6ZWnMSQNuVARG7OKg1EAt77lMJJ7do2LXwlTWaFmatkbRj4dG9FODaQparw8fq7J8YPmOirrVxFLXaW9D35g9Vl0jImOPEWI6yjEU7W7VKLKLgd/BO0eXoqIi37JewpOSA+yAZoUh3p08JBz3xYZaxo2z4kAeqVOQ4QDrQ2dswLm6bTR160btVvUyT0JR9GjWqSTBIPC5y6Lnzu69LwTWDTp1RGU+H+E9Ml9R7nNjs22jO5sOGaX4olo/U6QBs2X5BXcJQi+ZMcL5W6dFlcJbpVu7sTBYYN2do5n3sV8UkPCUTMwrz6UBOnnmy8a0gSuC+LTIYe9w8l3ukatjwXnfxUY/Db/I+UeCqOfydKGjq2q9h3OHSV65TuAvHtGn+owf7h5r1zAu7MbvLYtMZzXNRyFmYuiei1VXxdORO5VlNw5WZEmBkoYrtN7Ng3M5KTxsGVzPvvUZvDTANic/f3WcUTXgkNYYa7VB2wc+v1VsEiCPmYfJVGCQaTWyQdYHKN/NFw9Rg1Y2gh/Gc+aLA6Oi8EAjIiQiQsbC48Upa7i31HrzVfFaYccuyFtjluM7i3KjwMyqNbHMG3pdYpc597u996HWaRsVFpqHSDO/oksNtcG6SXseggisURkptCEJtM26pZEEbI81Jjd6I9sphrUXSAVm4qlqVDGT+0OOTvQ8yrGiTbV3KxpKhLJGbe0OWY5iVPSmc5qeFJomDn90nC3VWkxbZMwWUmqTUBDVU2hJBx7opu4QOdvVK8HO3PNbrlz5sS88odCPo2lbWJ7IsY1je/dxCg0RS4z4mD5rawtDUpRmREcJk81yTd5j0stzHUSZgv6rDFi0RPft42IWjS7R4ZdwVB2ILqgAzEGTuAP3WhgAC4zlKd6GMv7beDYBmo46pAsphBqt1hdEZ3tj4oyO664P4xpf6btgJb1uPIru8VTIzyvC5D4spa1Eu/a4Hr2fVMs5w5Gi6CDuIK9Z0XiJDXbHATzXkYXpHw1W1sOzuEdFpi5a6ohM4KOHqazQeqIrJj4ukRYWjy2qs8EjUblnPDctbHUpE9eCxqx1ZDbRN+Ps9FlZqriJrhpaadnAdrbE7T58lGtX1CWtOsCRfaSPZVapWgwLh8D79FCjTkOaZkEQfERyS2bUx7C+nrN+duXEZT3HLmm0RqvY1+ZOc7DtEbIKlgnxY5GyzX1jh6xZkyqS5vc/9Q52KeGUlLKbjoXPaBchZ+LrA/L1VN1ac09Jut3LTLORMxCa2E6kcHz6pKfbFWr9ItHii02QoMEgXzRG8FqxFa2yIxQaptzTCVB2o8LbGSxHNke81p4GrrNzv7+/RTVRm6mo5zNgu3+LsulxyU49++SPpWnGrUGwweDreBg9UDgnCqDBv971NpTht0j6pkRWdpt8Maz9zvAX8yFpOlZ2r+I8u2CzeG08/osvLlrFr4cd5xSdLWta0X7+IlbtFgJyORnztzWZiKXaiJdnwF1pYarU141AQQAHSIkzmNnBc+N1Hd5LxwrFh/GAFrCTAJzgiDvlbmiKElx7z5oApAVS7PsmTvIy8YVnRp1SRszHNXlOCl3GuxvdKq4gXV6g9Ko2dyMWdvLC0jQ8FzOmcCXMfTntOaS2cp3dV2eMl3csHSFAmDuToeRhdt8D4mWOZuMrnPiPB/h13WgP7Q5/N4z1Cl8N438KsNxsVWN1XNlHqODfBI33CuysmnUyI4harbiy0STxIWPimEGOR4FbUKlj6O3kVOU4OOdq4UQRcHWmfe5WKTVaNMBBc8BYtDgKOlsC3EUs4e0yDuIyKDUxG5NRFWZaI42T9bS3pHDPMar2EOiDtBO8FTpsIMqzV1yP0TzQPyrj87zwb2R9U/TK9j2kOahTpvyDP2+adV8Re4TdwRdRDa7/AB90Rq2YpsCIwqACKAmE2t7vexPhHEOiY+599UqY+6aq26VEa9WkHNINwRBWRTaYg/M06p7428xB5rUwdfWHCxPf7g8wqOPpatQO2P7J/kJI6iegUy8qobmpm3UgJ3+CTSrSBjqpawx8xs0DebeFzyVrRWGtcKoe3V7meZv5Qt3A07E9Fh5OXV4pqbZeLwpa4nYcu7Z6BE0aXEmdxI3Tf/6J6rer4cOZcLIpUy3LO0RE92aWM06f9YlRiWic7HeDa3X1V+jTAfnxWdVovAtd1t0Azt3W81purkv1n55iAIIjb3p2cFpYa2+alUrRZTcZMjakad73UzhnVd9ORKoYnDg5FbbKTQgVqAi318VXFTt558T6KNVuqIBmQTv9AR6LhMRQfSdDhDh7kHaF7TjcKHWi657THw42q0BwhwycM7+fNJOWO1L4c0qH02hxvkupwNS0bvIryzFYKrhH3y2OEweO4rqtA/EQLmh22xV+zH1sdmovvZM18iyiSrJRr4OcnWQhgmjOSr7kF4SmMG6AGAZABM4ojkNytIblFScopGeUkySAptARGqAnu5/ZEa0bZ/yhKbc4yRWofL37hEATAjctqkBIyPVRDuKJTKAno58OI358R9vIKxpGgX03AfMLt/kDIuqB7Jt7IWvSeHAO5+hUWKjGoVdYSOY3bweqm/sidwJPRNUbqVXNGT+23nZw6wf7lnVtIa79SnBbMPecv4sG3vOXFPfGxMd1f0ZSgXzdnxOa3aTwGgZLIwQsPeRWrTpyb7Vh7bdsi6X2sh02glTLdylRpQhrjZIsVKbSy4ys3KyDSoDIjmpVX7E4q933V7ZXgjS1Ygpq0kITnmSkK0I0z2FVJAINwoUXEX2dUSpU1jbKE0bBzVaHtwKKc3QTSG6yIwkX8FYa0EWU2CVgaV0S2o0giZsvN9LaBqUZLJIBnvF/Ed69ifR+6ycbhgTlkoo1tyvw/p0lo1s8jxC6elXDsly+lNEdpz6Y/k3v3hVMDpNzCAclOPluN1UZeN2jkJyFhca14zRiumXbIJyG5FcEJwVJDKgVNyg5AMkmSQAXgypsGY9hNX7uFuadnXgNvsJEIw7ERvihF4bcuAjaTq+aD+dZ+kl5n9ILvECPFAXRmpgQqtOs85UyP5uA/wCMpw2of1hv8W+rifJGws1RbJGwNXMc/r9f7lQ/IBwh5e+f3OMdBARsNT1XNAsAY5ZD33BKnKr/ABGZNNjZD3OIBBuGRD+us32EAUAwACBq5BFxQnFGf0UwBzJM+Pgk+kc1m3xmo08OFp0jtWVo2vI7xmO71WpTxE7vYWdumkyXaGV4VgAFU6Na+Udf8KZrC+3vlR71W06reag4CED8yN6DUxIVTNXqMeKHWdaFXGKBUamIHJV7FcS1oNjOzmrLHx77lnGtfNEbUKqZouLWYZNwrdMgLLweJk3zV1r7ot2Wh3G11UrUcyjvOW9QNlJxi1sNmclh43Qwe0kWd5rrMTeyqVcLAUWLefsrvoOgzw+i6DRmlw+xRNKYEOEPFthGYXP0NEVNeGvaDsN7/fuRjlcWWeG3YTKg5UaNOtSEOAdw+6lWxLwJLDHXyXRPJjWN8eQ5UHKgdLsVilimuyK0QIkknQGeBUdtY3gC491zZEbhTHbe93PVH/rHciNHHyUxGyynRbRp4VgyaJ3kA+JVloFuChPDjsTtcJjPuAJPgn0B43pwd6ZuHqEWaB3uPoJ80algQfmeT3DsDwv4o2NBGsJic9m3oE5pSc48T05K7SptbZoATPCm2qkZuIB/NAnJ9MRxBIPgW9UbE0is/SuLb2XNdLqbsgC6xs4SLbAf7QtzD1G1WBzTYhZ2VtjeGMGkGRY7CLFaNDFA/wCodU7Hgf8AIDzHQoVahBQn5Qs+u2mttF9dwyIcNhBkc48ihfnM5lZD6cGRY9E1TEP/AHE8QD4lPWz6X3Y4+KCcadyr06s/MB4/VSx4YIIEbTmT4myXw/0/l/UgdfE3IBQjirfMVz1fSLpIEAAmLd5gk81b0PRdWJnIean1luoV8umqzGHYRzRqGk3DOfNVv+lEZGOKj+Uqg21fH6LT0sL5ca2W6QaRrNN1rYLSIdHiuJrtg9psE7dnVEo1nMyM80H3OHoNLEB11Ou4LmtG6WbkbHctanU1s0xIIBN0Ut1hZIIlOwT4GqzMYzeFl18CHGy6PEGQJVNtIa0jJZZRvjrXKgxlYCJDhs1hfqDdDq4stgVGw3eLgcRsC2SEGvQDgQlpl05LS+j6NXXMw6Ja5pvI2RtWFhdHYmnBJHC67Z+jG7lESy0A8RKN5To8sJld6YlJ9eB2fFJaxxrhYFv/AIhJP28v3EfBPpWpvsYvHTrkrWHwjndqQGnmrGKwIqADWiMgMuit4amGNDRkF18evfLm9cdf0Bmj2/qJdx+gsrVOmAbBNUxDWiXEKo/SOsIYCZ25eaWi3polyp4nGsZJJvuAJPQKs9r3fM+BuCQotGQvvzhPSfZF+LqPkMZA3m/koHCOeIqPc4bWiw5wrYP3UXGeH1T0naiyg2lUbqiGuGrwcLiOjuisUWmi4lvyG5H7dpju8uGUcWyW2zBBbfaDPvirx1mYevXHzMa0N2xrvDS7iGzG6VN1IvG3Yzajagt9wq1bDkXXLjT76NR7ajAW05BzaQG2BY7cQAQDIvktKl8XUqjQ46zGkkAuEi2cFszfuGRUXHjdbTOb4HqquQjN0hReDD28iPYVWvi2j7X8lMxVchHNWZprGtaNVpkwhY3SNR3ZY0xvNvBUaOi6jz2rJZX9RPtFOjTJIAuV2ehsJ+FTjac0HRmiQy5H1WoQn48Nc1llltFwG9M5SlJapCewEdq/cVUq6Obmw6vdmPsryUIslOZWdMipSc35rRk8XHNXMDpYiA438OSsm6DW0exwPZE91vJZ/H9NZ5vtq0tJCM1cbitYZrn6eiREseb5B0HyhIU6zMmgj/aR5FTcbHR4/Lhe2++so/jwsE42oLFjuhVevpB8Wa7os21yw126OpihvSZWvmuLfjK5NmotLE4kmwAHu6NVnfJh9usxFcBY+P0sxgJccuCzq+FruF3nkFl4r4ZdU+ZxO5aTFN8+EnDMxfxS8vOowFuwkplVfopzSQRcWzSU++Je+b1phsnaUklq5Gdix/WPdqwi08kklpGd7TaLlJu3kmSTI4zPD1UXmySSAjh7uMrdwbAQ4EAg06sgiQf6bjccQOiSSjLqrcto2i2o3Dmo0Pll9YB0w2RM5rG+KmBuGwoaABrVrCwt+GB4JJLHLpc7T+EB2H/y9FqvaJNhmUklpj/mIvaIaL2CuYdohMkqCw7NDekkqJKMuaic0kkjDGSkPokkgFF0QZJJIAuD+XmfNHakkmRPCqOaIySSU5KgeqNwU2NCdJKHRCE0JJKiczpNg/FdYbNncE6SSzvbWdP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7112" name="AutoShape 8" descr="data:image/jpeg;base64,/9j/4AAQSkZJRgABAQAAAQABAAD/2wCEAAkGBxQSEhUUEhQVFRUXGBgYFBcXFxUUGBgYFxUXFxcaFxcYHCggGBwlHBQUITEhJSkrLi4uFx8zODMsNygtLisBCgoKDg0OGxAQGiwkHCQsLCwsLCwsLCwsLCwsLCwsLCwsLCwsLCwsLCwsLCwsLCwsLCwsLCwsLCwsLCwsLCwsLP/AABEIAMIBAwMBIgACEQEDEQH/xAAbAAABBQEBAAAAAAAAAAAAAAADAAECBAUGB//EADwQAAEDAgIHBgQFAwMFAAAAAAEAAhEDIQQxBRJBUXGBkSJhobHB8AYy0eETFEJSciOC8TNishVDkqLS/8QAGQEAAwEBAQAAAAAAAAAAAAAAAAECAwQF/8QAIhEBAQACAgICAwEBAAAAAAAAAAECESExAxITUQRBYTIi/9oADAMBAAIRAxEAPwDkGDJPqQ4d4jpf0KIxqVZvZJ2i4HBTtlIKGqYbxTtEiRkfopgWVBFrEUNSYxEAQSIClCkApatkEsB4NLV2jYYy7id27vWVSwxbUcdhFlfaEig0GhSaFIBKEBB4seC2tCP7I4LJAV7QjuyOAWXkro8E3XRNcjUyFTlTFQrC12TBr0Q0+ymrCPcqtQrREor6qNouPIDyqVc3srjzKpViqiMlWvUgE7QvKPiLFa+IqEGQDqj+2x8ZXonxDjRSpl+4HmcgOsdV5VSaS6TfaeJVz7ZV1Xwjh41ncl0ukcP+LStZ7btO4xb1Cz9EUhTpN3m/VW9FYtxc5tRur2iOWw881nSW/h7RTHBtV97dhpyHeRvXTFyxcC7UeWbDdvqPXmVrMW+F3GeU5ElMQlKRVoCqBViYMq24KvVYmBXb0DEU4MjIouFdIjciNbMtPsKLNqjKIOzJJW3UyEllq/S9uDYI4ouqNiEyof2O6t+qnrO/Z3XcPQLbbM+DbbVP6TA4ZjwIVmFRBeKgADRrDaSflOyw3qz+HU/cwf2n6ogqw1o9+KmAqzaDx+scmj6ojcO/bUPRv0TSsNYnGV0EYcn/ALj/AA+if8r/ALnn+4jyQFiJ2JgENuDbvdzc76qX5Nu483E+qYSTFwGZHUJvyjNrRz+6kMKzYxvQJBH8Zgzc3qEfRroYEMUWj9I6LMfWcGADn02rHzOz8TH2yrbq6UA2q/gsaHAGc1wBw9aoS4XaMum2Mj3K1gKrmODXEjOBO45rL4+Hq6x1p6MzFt2OBO5Ga6Vy1Cq9rhrB0bCR79hbeHxEqcpqsrhP0vPfCrV3SLozXg2Ko48WMKo5M45L40xP9GN7h0F/QdVxuFbJA3kLofjGrIaNwJPMgehWJodmtVYDlKrfDDTsTRLmxMERqnvHoky8Pky0kHcRETyR6jQ68WGzKUFgh+tfVJM7piyKls03lzAR8zYI9+C2cNV1mgjIrnsC8tNzYwORyPvctbAu1XFuw3bx2j16qsLqpynDTapKLVOFuzoZQqgVghDeEyUmu1XA7Nquutfd5KrWCNhHyI3JULGqkhh5FgJSU8qefsG9FaFBo2KTjkO+/AZ5oJDEMsHftIPLI+BKtt7uS0G4NhGUyNslU3UdRxaMs28N3I+iJeRYYBTDU1NqIArSi1qkRtUmj7KUICIakBdShOckEikRCeE6RhVjDXcD5LELNd4b+mJdw2TzhbWNEU3cPOyoaL+YvMxIHT6SufzV3fiXUtagIZTDWga22MhyTPwFN+q6AXnI7RHpms6g97y52x3hF/ILVw9UR2QSdotA7I8b/wCLLHHcvLq5x1ys0TLYBkjvz7ir+GaDCovqBvd4dFbwl4hPO3el8a2tVGjes3GuIC0i3NY2k6pCIwzscfp5mtUdGWQ6LM+HMKTX1f2gnlsW1UZJJ3rS0HosHWfF8vqljd2xzXiLRGsbHsjx4qu6mXazcmxI38le1JMR2bncoYlmsJ3cp3xyWrMDDPkS79JAPTZ5rUovLmAj5mwR6fRZYA19YfKTB4gK/g6hmT8ohvfByKRt/D1NZoIyKOAszR9TVcWHbdvqPXqtQBdGOW4ys1TKLgiKLgqSqVGqvSfqOnYbFXagVLENTDSSVCljwAA6ZCSgOPYMk9Zm73vSHh3I4CZLujny2NynpGl2Q79ufA5+h5Kpo5+q6NhW05gIIORU60rtjN4qbhko06UEtObTB9D0uigLRJiE4bCfbCct2oJFwUiLeactskgyhKySmAkFLSjopOP8f+QVHC0yaQv81429oH0hWPiF0UY3uA5XPoFAvh0ARzvN892dlz+Xt3/iz/mrlCh2TGUQNl4G3fKK2kWgA2dILgCQZIFmibwIHJTgABrcrdfY8UTEYmCGNALnRJNyO/vtt71hlbGuWWrBhqawD7g2mSbXvGwD0Hep4SlqWnKe5ALNbYTcDuttIi2SvCiFVu8dNMZqdpbDdc5p3EQx57rcTYLo2sEGVxPxZW1Rqja4dBJPjCrGOby0PC1NZoPXjtXY6DoxSHfdcFoSpJLN9x6r0rDM1WgbgjxY6yrDO8M3G0LkZbVXkOMA9n3mtfF05E7lmlkmItcytLNUpdxRNM/Lk2+qfTzVilDoJs2wPvuKMGh1sh6odNpJ1cgbnvI3JBZZUlocM2m3fHuFuUKgcARkVg0atxawAa4+S0dGVYcaZ4t9frzTwurospuNKEinTkLoZAPCrVmq45qBUYgMx1K6ZWnMSQNuVARG7OKg1EAt77lMJJ7do2LXwlTWaFmatkbRj4dG9FODaQparw8fq7J8YPmOirrVxFLXaW9D35g9Vl0jImOPEWI6yjEU7W7VKLKLgd/BO0eXoqIi37JewpOSA+yAZoUh3p08JBz3xYZaxo2z4kAeqVOQ4QDrQ2dswLm6bTR160btVvUyT0JR9GjWqSTBIPC5y6Lnzu69LwTWDTp1RGU+H+E9Ml9R7nNjs22jO5sOGaX4olo/U6QBs2X5BXcJQi+ZMcL5W6dFlcJbpVu7sTBYYN2do5n3sV8UkPCUTMwrz6UBOnnmy8a0gSuC+LTIYe9w8l3ukatjwXnfxUY/Db/I+UeCqOfydKGjq2q9h3OHSV65TuAvHtGn+owf7h5r1zAu7MbvLYtMZzXNRyFmYuiei1VXxdORO5VlNw5WZEmBkoYrtN7Ng3M5KTxsGVzPvvUZvDTANic/f3WcUTXgkNYYa7VB2wc+v1VsEiCPmYfJVGCQaTWyQdYHKN/NFw9Rg1Y2gh/Gc+aLA6Oi8EAjIiQiQsbC48Upa7i31HrzVfFaYccuyFtjluM7i3KjwMyqNbHMG3pdYpc597u996HWaRsVFpqHSDO/oksNtcG6SXseggisURkptCEJtM26pZEEbI81Jjd6I9sphrUXSAVm4qlqVDGT+0OOTvQ8yrGiTbV3KxpKhLJGbe0OWY5iVPSmc5qeFJomDn90nC3VWkxbZMwWUmqTUBDVU2hJBx7opu4QOdvVK8HO3PNbrlz5sS88odCPo2lbWJ7IsY1je/dxCg0RS4z4mD5rawtDUpRmREcJk81yTd5j0stzHUSZgv6rDFi0RPft42IWjS7R4ZdwVB2ILqgAzEGTuAP3WhgAC4zlKd6GMv7beDYBmo46pAsphBqt1hdEZ3tj4oyO664P4xpf6btgJb1uPIru8VTIzyvC5D4spa1Eu/a4Hr2fVMs5w5Gi6CDuIK9Z0XiJDXbHATzXkYXpHw1W1sOzuEdFpi5a6ohM4KOHqazQeqIrJj4ukRYWjy2qs8EjUblnPDctbHUpE9eCxqx1ZDbRN+Ps9FlZqriJrhpaadnAdrbE7T58lGtX1CWtOsCRfaSPZVapWgwLh8D79FCjTkOaZkEQfERyS2bUx7C+nrN+duXEZT3HLmm0RqvY1+ZOc7DtEbIKlgnxY5GyzX1jh6xZkyqS5vc/9Q52KeGUlLKbjoXPaBchZ+LrA/L1VN1ac09Jut3LTLORMxCa2E6kcHz6pKfbFWr9ItHii02QoMEgXzRG8FqxFa2yIxQaptzTCVB2o8LbGSxHNke81p4GrrNzv7+/RTVRm6mo5zNgu3+LsulxyU49++SPpWnGrUGwweDreBg9UDgnCqDBv971NpTht0j6pkRWdpt8Maz9zvAX8yFpOlZ2r+I8u2CzeG08/osvLlrFr4cd5xSdLWta0X7+IlbtFgJyORnztzWZiKXaiJdnwF1pYarU141AQQAHSIkzmNnBc+N1Hd5LxwrFh/GAFrCTAJzgiDvlbmiKElx7z5oApAVS7PsmTvIy8YVnRp1SRszHNXlOCl3GuxvdKq4gXV6g9Ko2dyMWdvLC0jQ8FzOmcCXMfTntOaS2cp3dV2eMl3csHSFAmDuToeRhdt8D4mWOZuMrnPiPB/h13WgP7Q5/N4z1Cl8N438KsNxsVWN1XNlHqODfBI33CuysmnUyI4harbiy0STxIWPimEGOR4FbUKlj6O3kVOU4OOdq4UQRcHWmfe5WKTVaNMBBc8BYtDgKOlsC3EUs4e0yDuIyKDUxG5NRFWZaI42T9bS3pHDPMar2EOiDtBO8FTpsIMqzV1yP0TzQPyrj87zwb2R9U/TK9j2kOahTpvyDP2+adV8Re4TdwRdRDa7/AB90Rq2YpsCIwqACKAmE2t7vexPhHEOiY+599UqY+6aq26VEa9WkHNINwRBWRTaYg/M06p7428xB5rUwdfWHCxPf7g8wqOPpatQO2P7J/kJI6iegUy8qobmpm3UgJ3+CTSrSBjqpawx8xs0DebeFzyVrRWGtcKoe3V7meZv5Qt3A07E9Fh5OXV4pqbZeLwpa4nYcu7Z6BE0aXEmdxI3Tf/6J6rer4cOZcLIpUy3LO0RE92aWM06f9YlRiWic7HeDa3X1V+jTAfnxWdVovAtd1t0Azt3W81purkv1n55iAIIjb3p2cFpYa2+alUrRZTcZMjakad73UzhnVd9ORKoYnDg5FbbKTQgVqAi318VXFTt558T6KNVuqIBmQTv9AR6LhMRQfSdDhDh7kHaF7TjcKHWi657THw42q0BwhwycM7+fNJOWO1L4c0qH02hxvkupwNS0bvIryzFYKrhH3y2OEweO4rqtA/EQLmh22xV+zH1sdmovvZM18iyiSrJRr4OcnWQhgmjOSr7kF4SmMG6AGAZABM4ojkNytIblFScopGeUkySAptARGqAnu5/ZEa0bZ/yhKbc4yRWofL37hEATAjctqkBIyPVRDuKJTKAno58OI358R9vIKxpGgX03AfMLt/kDIuqB7Jt7IWvSeHAO5+hUWKjGoVdYSOY3bweqm/sidwJPRNUbqVXNGT+23nZw6wf7lnVtIa79SnBbMPecv4sG3vOXFPfGxMd1f0ZSgXzdnxOa3aTwGgZLIwQsPeRWrTpyb7Vh7bdsi6X2sh02glTLdylRpQhrjZIsVKbSy4ys3KyDSoDIjmpVX7E4q933V7ZXgjS1Ygpq0kITnmSkK0I0z2FVJAINwoUXEX2dUSpU1jbKE0bBzVaHtwKKc3QTSG6yIwkX8FYa0EWU2CVgaV0S2o0giZsvN9LaBqUZLJIBnvF/Ed69ifR+6ycbhgTlkoo1tyvw/p0lo1s8jxC6elXDsly+lNEdpz6Y/k3v3hVMDpNzCAclOPluN1UZeN2jkJyFhca14zRiumXbIJyG5FcEJwVJDKgVNyg5AMkmSQAXgypsGY9hNX7uFuadnXgNvsJEIw7ERvihF4bcuAjaTq+aD+dZ+kl5n9ILvECPFAXRmpgQqtOs85UyP5uA/wCMpw2of1hv8W+rifJGws1RbJGwNXMc/r9f7lQ/IBwh5e+f3OMdBARsNT1XNAsAY5ZD33BKnKr/ABGZNNjZD3OIBBuGRD+us32EAUAwACBq5BFxQnFGf0UwBzJM+Pgk+kc1m3xmo08OFp0jtWVo2vI7xmO71WpTxE7vYWdumkyXaGV4VgAFU6Na+Udf8KZrC+3vlR71W06reag4CED8yN6DUxIVTNXqMeKHWdaFXGKBUamIHJV7FcS1oNjOzmrLHx77lnGtfNEbUKqZouLWYZNwrdMgLLweJk3zV1r7ot2Wh3G11UrUcyjvOW9QNlJxi1sNmclh43Qwe0kWd5rrMTeyqVcLAUWLefsrvoOgzw+i6DRmlw+xRNKYEOEPFthGYXP0NEVNeGvaDsN7/fuRjlcWWeG3YTKg5UaNOtSEOAdw+6lWxLwJLDHXyXRPJjWN8eQ5UHKgdLsVilimuyK0QIkknQGeBUdtY3gC491zZEbhTHbe93PVH/rHciNHHyUxGyynRbRp4VgyaJ3kA+JVloFuChPDjsTtcJjPuAJPgn0B43pwd6ZuHqEWaB3uPoJ80algQfmeT3DsDwv4o2NBGsJic9m3oE5pSc48T05K7SptbZoATPCm2qkZuIB/NAnJ9MRxBIPgW9UbE0is/SuLb2XNdLqbsgC6xs4SLbAf7QtzD1G1WBzTYhZ2VtjeGMGkGRY7CLFaNDFA/wCodU7Hgf8AIDzHQoVahBQn5Qs+u2mttF9dwyIcNhBkc48ihfnM5lZD6cGRY9E1TEP/AHE8QD4lPWz6X3Y4+KCcadyr06s/MB4/VSx4YIIEbTmT4myXw/0/l/UgdfE3IBQjirfMVz1fSLpIEAAmLd5gk81b0PRdWJnIean1luoV8umqzGHYRzRqGk3DOfNVv+lEZGOKj+Uqg21fH6LT0sL5ca2W6QaRrNN1rYLSIdHiuJrtg9psE7dnVEo1nMyM80H3OHoNLEB11Ou4LmtG6WbkbHctanU1s0xIIBN0Ut1hZIIlOwT4GqzMYzeFl18CHGy6PEGQJVNtIa0jJZZRvjrXKgxlYCJDhs1hfqDdDq4stgVGw3eLgcRsC2SEGvQDgQlpl05LS+j6NXXMw6Ja5pvI2RtWFhdHYmnBJHC67Z+jG7lESy0A8RKN5To8sJld6YlJ9eB2fFJaxxrhYFv/AIhJP28v3EfBPpWpvsYvHTrkrWHwjndqQGnmrGKwIqADWiMgMuit4amGNDRkF18evfLm9cdf0Bmj2/qJdx+gsrVOmAbBNUxDWiXEKo/SOsIYCZ25eaWi3polyp4nGsZJJvuAJPQKs9r3fM+BuCQotGQvvzhPSfZF+LqPkMZA3m/koHCOeIqPc4bWiw5wrYP3UXGeH1T0naiyg2lUbqiGuGrwcLiOjuisUWmi4lvyG5H7dpju8uGUcWyW2zBBbfaDPvirx1mYevXHzMa0N2xrvDS7iGzG6VN1IvG3Yzajagt9wq1bDkXXLjT76NR7ajAW05BzaQG2BY7cQAQDIvktKl8XUqjQ46zGkkAuEi2cFszfuGRUXHjdbTOb4HqquQjN0hReDD28iPYVWvi2j7X8lMxVchHNWZprGtaNVpkwhY3SNR3ZY0xvNvBUaOi6jz2rJZX9RPtFOjTJIAuV2ehsJ+FTjac0HRmiQy5H1WoQn48Nc1llltFwG9M5SlJapCewEdq/cVUq6Obmw6vdmPsryUIslOZWdMipSc35rRk8XHNXMDpYiA438OSsm6DW0exwPZE91vJZ/H9NZ5vtq0tJCM1cbitYZrn6eiREseb5B0HyhIU6zMmgj/aR5FTcbHR4/Lhe2++so/jwsE42oLFjuhVevpB8Wa7os21yw126OpihvSZWvmuLfjK5NmotLE4kmwAHu6NVnfJh9usxFcBY+P0sxgJccuCzq+FruF3nkFl4r4ZdU+ZxO5aTFN8+EnDMxfxS8vOowFuwkplVfopzSQRcWzSU++Je+b1phsnaUklq5Gdix/WPdqwi08kklpGd7TaLlJu3kmSTI4zPD1UXmySSAjh7uMrdwbAQ4EAg06sgiQf6bjccQOiSSjLqrcto2i2o3Dmo0Pll9YB0w2RM5rG+KmBuGwoaABrVrCwt+GB4JJLHLpc7T+EB2H/y9FqvaJNhmUklpj/mIvaIaL2CuYdohMkqCw7NDekkqJKMuaic0kkjDGSkPokkgFF0QZJJIAuD+XmfNHakkmRPCqOaIySSU5KgeqNwU2NCdJKHRCE0JJKiczpNg/FdYbNncE6SSzvbWdP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7114" name="AutoShape 10" descr="data:image/jpeg;base64,/9j/4AAQSkZJRgABAQAAAQABAAD/2wCEAAkGBxQSEhUUEhQVFRUXGBgYFBcXFxUUGBgYFxUXFxcaFxcYHCggGBwlHBQUITEhJSkrLi4uFx8zODMsNygtLisBCgoKDg0OGxAQGiwkHCQsLCwsLCwsLCwsLCwsLCwsLCwsLCwsLCwsLCwsLCwsLCwsLCwsLCwsLCwsLCwsLCwsLP/AABEIAMIBAwMBIgACEQEDEQH/xAAbAAABBQEBAAAAAAAAAAAAAAADAAECBAUGB//EADwQAAEDAgIHBgQFAwMFAAAAAAEAAhEDIQQxBRJBUXGBkSJhobHB8AYy0eETFEJSciOC8TNishVDkqLS/8QAGQEAAwEBAQAAAAAAAAAAAAAAAAECAwQF/8QAIhEBAQACAgICAwEBAAAAAAAAAAECESExAxITUQRBYTIi/9oADAMBAAIRAxEAPwDkGDJPqQ4d4jpf0KIxqVZvZJ2i4HBTtlIKGqYbxTtEiRkfopgWVBFrEUNSYxEAQSIClCkApatkEsB4NLV2jYYy7id27vWVSwxbUcdhFlfaEig0GhSaFIBKEBB4seC2tCP7I4LJAV7QjuyOAWXkro8E3XRNcjUyFTlTFQrC12TBr0Q0+ymrCPcqtQrREor6qNouPIDyqVc3srjzKpViqiMlWvUgE7QvKPiLFa+IqEGQDqj+2x8ZXonxDjRSpl+4HmcgOsdV5VSaS6TfaeJVz7ZV1Xwjh41ncl0ukcP+LStZ7btO4xb1Cz9EUhTpN3m/VW9FYtxc5tRur2iOWw881nSW/h7RTHBtV97dhpyHeRvXTFyxcC7UeWbDdvqPXmVrMW+F3GeU5ElMQlKRVoCqBViYMq24KvVYmBXb0DEU4MjIouFdIjciNbMtPsKLNqjKIOzJJW3UyEllq/S9uDYI4ouqNiEyof2O6t+qnrO/Z3XcPQLbbM+DbbVP6TA4ZjwIVmFRBeKgADRrDaSflOyw3qz+HU/cwf2n6ogqw1o9+KmAqzaDx+scmj6ojcO/bUPRv0TSsNYnGV0EYcn/ALj/AA+if8r/ALnn+4jyQFiJ2JgENuDbvdzc76qX5Nu483E+qYSTFwGZHUJvyjNrRz+6kMKzYxvQJBH8Zgzc3qEfRroYEMUWj9I6LMfWcGADn02rHzOz8TH2yrbq6UA2q/gsaHAGc1wBw9aoS4XaMum2Mj3K1gKrmODXEjOBO45rL4+Hq6x1p6MzFt2OBO5Ga6Vy1Cq9rhrB0bCR79hbeHxEqcpqsrhP0vPfCrV3SLozXg2Ko48WMKo5M45L40xP9GN7h0F/QdVxuFbJA3kLofjGrIaNwJPMgehWJodmtVYDlKrfDDTsTRLmxMERqnvHoky8Pky0kHcRETyR6jQ68WGzKUFgh+tfVJM7piyKls03lzAR8zYI9+C2cNV1mgjIrnsC8tNzYwORyPvctbAu1XFuw3bx2j16qsLqpynDTapKLVOFuzoZQqgVghDeEyUmu1XA7Nquutfd5KrWCNhHyI3JULGqkhh5FgJSU8qefsG9FaFBo2KTjkO+/AZ5oJDEMsHftIPLI+BKtt7uS0G4NhGUyNslU3UdRxaMs28N3I+iJeRYYBTDU1NqIArSi1qkRtUmj7KUICIakBdShOckEikRCeE6RhVjDXcD5LELNd4b+mJdw2TzhbWNEU3cPOyoaL+YvMxIHT6SufzV3fiXUtagIZTDWga22MhyTPwFN+q6AXnI7RHpms6g97y52x3hF/ILVw9UR2QSdotA7I8b/wCLLHHcvLq5x1ys0TLYBkjvz7ir+GaDCovqBvd4dFbwl4hPO3el8a2tVGjes3GuIC0i3NY2k6pCIwzscfp5mtUdGWQ6LM+HMKTX1f2gnlsW1UZJJ3rS0HosHWfF8vqljd2xzXiLRGsbHsjx4qu6mXazcmxI38le1JMR2bncoYlmsJ3cp3xyWrMDDPkS79JAPTZ5rUovLmAj5mwR6fRZYA19YfKTB4gK/g6hmT8ohvfByKRt/D1NZoIyKOAszR9TVcWHbdvqPXqtQBdGOW4ys1TKLgiKLgqSqVGqvSfqOnYbFXagVLENTDSSVCljwAA6ZCSgOPYMk9Zm73vSHh3I4CZLujny2NynpGl2Q79ufA5+h5Kpo5+q6NhW05gIIORU60rtjN4qbhko06UEtObTB9D0uigLRJiE4bCfbCct2oJFwUiLeactskgyhKySmAkFLSjopOP8f+QVHC0yaQv81429oH0hWPiF0UY3uA5XPoFAvh0ARzvN892dlz+Xt3/iz/mrlCh2TGUQNl4G3fKK2kWgA2dILgCQZIFmibwIHJTgABrcrdfY8UTEYmCGNALnRJNyO/vtt71hlbGuWWrBhqawD7g2mSbXvGwD0Hep4SlqWnKe5ALNbYTcDuttIi2SvCiFVu8dNMZqdpbDdc5p3EQx57rcTYLo2sEGVxPxZW1Rqja4dBJPjCrGOby0PC1NZoPXjtXY6DoxSHfdcFoSpJLN9x6r0rDM1WgbgjxY6yrDO8M3G0LkZbVXkOMA9n3mtfF05E7lmlkmItcytLNUpdxRNM/Lk2+qfTzVilDoJs2wPvuKMGh1sh6odNpJ1cgbnvI3JBZZUlocM2m3fHuFuUKgcARkVg0atxawAa4+S0dGVYcaZ4t9frzTwurospuNKEinTkLoZAPCrVmq45qBUYgMx1K6ZWnMSQNuVARG7OKg1EAt77lMJJ7do2LXwlTWaFmatkbRj4dG9FODaQparw8fq7J8YPmOirrVxFLXaW9D35g9Vl0jImOPEWI6yjEU7W7VKLKLgd/BO0eXoqIi37JewpOSA+yAZoUh3p08JBz3xYZaxo2z4kAeqVOQ4QDrQ2dswLm6bTR160btVvUyT0JR9GjWqSTBIPC5y6Lnzu69LwTWDTp1RGU+H+E9Ml9R7nNjs22jO5sOGaX4olo/U6QBs2X5BXcJQi+ZMcL5W6dFlcJbpVu7sTBYYN2do5n3sV8UkPCUTMwrz6UBOnnmy8a0gSuC+LTIYe9w8l3ukatjwXnfxUY/Db/I+UeCqOfydKGjq2q9h3OHSV65TuAvHtGn+owf7h5r1zAu7MbvLYtMZzXNRyFmYuiei1VXxdORO5VlNw5WZEmBkoYrtN7Ng3M5KTxsGVzPvvUZvDTANic/f3WcUTXgkNYYa7VB2wc+v1VsEiCPmYfJVGCQaTWyQdYHKN/NFw9Rg1Y2gh/Gc+aLA6Oi8EAjIiQiQsbC48Upa7i31HrzVfFaYccuyFtjluM7i3KjwMyqNbHMG3pdYpc597u996HWaRsVFpqHSDO/oksNtcG6SXseggisURkptCEJtM26pZEEbI81Jjd6I9sphrUXSAVm4qlqVDGT+0OOTvQ8yrGiTbV3KxpKhLJGbe0OWY5iVPSmc5qeFJomDn90nC3VWkxbZMwWUmqTUBDVU2hJBx7opu4QOdvVK8HO3PNbrlz5sS88odCPo2lbWJ7IsY1je/dxCg0RS4z4mD5rawtDUpRmREcJk81yTd5j0stzHUSZgv6rDFi0RPft42IWjS7R4ZdwVB2ILqgAzEGTuAP3WhgAC4zlKd6GMv7beDYBmo46pAsphBqt1hdEZ3tj4oyO664P4xpf6btgJb1uPIru8VTIzyvC5D4spa1Eu/a4Hr2fVMs5w5Gi6CDuIK9Z0XiJDXbHATzXkYXpHw1W1sOzuEdFpi5a6ohM4KOHqazQeqIrJj4ukRYWjy2qs8EjUblnPDctbHUpE9eCxqx1ZDbRN+Ps9FlZqriJrhpaadnAdrbE7T58lGtX1CWtOsCRfaSPZVapWgwLh8D79FCjTkOaZkEQfERyS2bUx7C+nrN+duXEZT3HLmm0RqvY1+ZOc7DtEbIKlgnxY5GyzX1jh6xZkyqS5vc/9Q52KeGUlLKbjoXPaBchZ+LrA/L1VN1ac09Jut3LTLORMxCa2E6kcHz6pKfbFWr9ItHii02QoMEgXzRG8FqxFa2yIxQaptzTCVB2o8LbGSxHNke81p4GrrNzv7+/RTVRm6mo5zNgu3+LsulxyU49++SPpWnGrUGwweDreBg9UDgnCqDBv971NpTht0j6pkRWdpt8Maz9zvAX8yFpOlZ2r+I8u2CzeG08/osvLlrFr4cd5xSdLWta0X7+IlbtFgJyORnztzWZiKXaiJdnwF1pYarU141AQQAHSIkzmNnBc+N1Hd5LxwrFh/GAFrCTAJzgiDvlbmiKElx7z5oApAVS7PsmTvIy8YVnRp1SRszHNXlOCl3GuxvdKq4gXV6g9Ko2dyMWdvLC0jQ8FzOmcCXMfTntOaS2cp3dV2eMl3csHSFAmDuToeRhdt8D4mWOZuMrnPiPB/h13WgP7Q5/N4z1Cl8N438KsNxsVWN1XNlHqODfBI33CuysmnUyI4harbiy0STxIWPimEGOR4FbUKlj6O3kVOU4OOdq4UQRcHWmfe5WKTVaNMBBc8BYtDgKOlsC3EUs4e0yDuIyKDUxG5NRFWZaI42T9bS3pHDPMar2EOiDtBO8FTpsIMqzV1yP0TzQPyrj87zwb2R9U/TK9j2kOahTpvyDP2+adV8Re4TdwRdRDa7/AB90Rq2YpsCIwqACKAmE2t7vexPhHEOiY+599UqY+6aq26VEa9WkHNINwRBWRTaYg/M06p7428xB5rUwdfWHCxPf7g8wqOPpatQO2P7J/kJI6iegUy8qobmpm3UgJ3+CTSrSBjqpawx8xs0DebeFzyVrRWGtcKoe3V7meZv5Qt3A07E9Fh5OXV4pqbZeLwpa4nYcu7Z6BE0aXEmdxI3Tf/6J6rer4cOZcLIpUy3LO0RE92aWM06f9YlRiWic7HeDa3X1V+jTAfnxWdVovAtd1t0Azt3W81purkv1n55iAIIjb3p2cFpYa2+alUrRZTcZMjakad73UzhnVd9ORKoYnDg5FbbKTQgVqAi318VXFTt558T6KNVuqIBmQTv9AR6LhMRQfSdDhDh7kHaF7TjcKHWi657THw42q0BwhwycM7+fNJOWO1L4c0qH02hxvkupwNS0bvIryzFYKrhH3y2OEweO4rqtA/EQLmh22xV+zH1sdmovvZM18iyiSrJRr4OcnWQhgmjOSr7kF4SmMG6AGAZABM4ojkNytIblFScopGeUkySAptARGqAnu5/ZEa0bZ/yhKbc4yRWofL37hEATAjctqkBIyPVRDuKJTKAno58OI358R9vIKxpGgX03AfMLt/kDIuqB7Jt7IWvSeHAO5+hUWKjGoVdYSOY3bweqm/sidwJPRNUbqVXNGT+23nZw6wf7lnVtIa79SnBbMPecv4sG3vOXFPfGxMd1f0ZSgXzdnxOa3aTwGgZLIwQsPeRWrTpyb7Vh7bdsi6X2sh02glTLdylRpQhrjZIsVKbSy4ys3KyDSoDIjmpVX7E4q933V7ZXgjS1Ygpq0kITnmSkK0I0z2FVJAINwoUXEX2dUSpU1jbKE0bBzVaHtwKKc3QTSG6yIwkX8FYa0EWU2CVgaV0S2o0giZsvN9LaBqUZLJIBnvF/Ed69ifR+6ycbhgTlkoo1tyvw/p0lo1s8jxC6elXDsly+lNEdpz6Y/k3v3hVMDpNzCAclOPluN1UZeN2jkJyFhca14zRiumXbIJyG5FcEJwVJDKgVNyg5AMkmSQAXgypsGY9hNX7uFuadnXgNvsJEIw7ERvihF4bcuAjaTq+aD+dZ+kl5n9ILvECPFAXRmpgQqtOs85UyP5uA/wCMpw2of1hv8W+rifJGws1RbJGwNXMc/r9f7lQ/IBwh5e+f3OMdBARsNT1XNAsAY5ZD33BKnKr/ABGZNNjZD3OIBBuGRD+us32EAUAwACBq5BFxQnFGf0UwBzJM+Pgk+kc1m3xmo08OFp0jtWVo2vI7xmO71WpTxE7vYWdumkyXaGV4VgAFU6Na+Udf8KZrC+3vlR71W06reag4CED8yN6DUxIVTNXqMeKHWdaFXGKBUamIHJV7FcS1oNjOzmrLHx77lnGtfNEbUKqZouLWYZNwrdMgLLweJk3zV1r7ot2Wh3G11UrUcyjvOW9QNlJxi1sNmclh43Qwe0kWd5rrMTeyqVcLAUWLefsrvoOgzw+i6DRmlw+xRNKYEOEPFthGYXP0NEVNeGvaDsN7/fuRjlcWWeG3YTKg5UaNOtSEOAdw+6lWxLwJLDHXyXRPJjWN8eQ5UHKgdLsVilimuyK0QIkknQGeBUdtY3gC491zZEbhTHbe93PVH/rHciNHHyUxGyynRbRp4VgyaJ3kA+JVloFuChPDjsTtcJjPuAJPgn0B43pwd6ZuHqEWaB3uPoJ80algQfmeT3DsDwv4o2NBGsJic9m3oE5pSc48T05K7SptbZoATPCm2qkZuIB/NAnJ9MRxBIPgW9UbE0is/SuLb2XNdLqbsgC6xs4SLbAf7QtzD1G1WBzTYhZ2VtjeGMGkGRY7CLFaNDFA/wCodU7Hgf8AIDzHQoVahBQn5Qs+u2mttF9dwyIcNhBkc48ihfnM5lZD6cGRY9E1TEP/AHE8QD4lPWz6X3Y4+KCcadyr06s/MB4/VSx4YIIEbTmT4myXw/0/l/UgdfE3IBQjirfMVz1fSLpIEAAmLd5gk81b0PRdWJnIean1luoV8umqzGHYRzRqGk3DOfNVv+lEZGOKj+Uqg21fH6LT0sL5ca2W6QaRrNN1rYLSIdHiuJrtg9psE7dnVEo1nMyM80H3OHoNLEB11Ou4LmtG6WbkbHctanU1s0xIIBN0Ut1hZIIlOwT4GqzMYzeFl18CHGy6PEGQJVNtIa0jJZZRvjrXKgxlYCJDhs1hfqDdDq4stgVGw3eLgcRsC2SEGvQDgQlpl05LS+j6NXXMw6Ja5pvI2RtWFhdHYmnBJHC67Z+jG7lESy0A8RKN5To8sJld6YlJ9eB2fFJaxxrhYFv/AIhJP28v3EfBPpWpvsYvHTrkrWHwjndqQGnmrGKwIqADWiMgMuit4amGNDRkF18evfLm9cdf0Bmj2/qJdx+gsrVOmAbBNUxDWiXEKo/SOsIYCZ25eaWi3polyp4nGsZJJvuAJPQKs9r3fM+BuCQotGQvvzhPSfZF+LqPkMZA3m/koHCOeIqPc4bWiw5wrYP3UXGeH1T0naiyg2lUbqiGuGrwcLiOjuisUWmi4lvyG5H7dpju8uGUcWyW2zBBbfaDPvirx1mYevXHzMa0N2xrvDS7iGzG6VN1IvG3Yzajagt9wq1bDkXXLjT76NR7ajAW05BzaQG2BY7cQAQDIvktKl8XUqjQ46zGkkAuEi2cFszfuGRUXHjdbTOb4HqquQjN0hReDD28iPYVWvi2j7X8lMxVchHNWZprGtaNVpkwhY3SNR3ZY0xvNvBUaOi6jz2rJZX9RPtFOjTJIAuV2ehsJ+FTjac0HRmiQy5H1WoQn48Nc1llltFwG9M5SlJapCewEdq/cVUq6Obmw6vdmPsryUIslOZWdMipSc35rRk8XHNXMDpYiA438OSsm6DW0exwPZE91vJZ/H9NZ5vtq0tJCM1cbitYZrn6eiREseb5B0HyhIU6zMmgj/aR5FTcbHR4/Lhe2++so/jwsE42oLFjuhVevpB8Wa7os21yw126OpihvSZWvmuLfjK5NmotLE4kmwAHu6NVnfJh9usxFcBY+P0sxgJccuCzq+FruF3nkFl4r4ZdU+ZxO5aTFN8+EnDMxfxS8vOowFuwkplVfopzSQRcWzSU++Je+b1phsnaUklq5Gdix/WPdqwi08kklpGd7TaLlJu3kmSTI4zPD1UXmySSAjh7uMrdwbAQ4EAg06sgiQf6bjccQOiSSjLqrcto2i2o3Dmo0Pll9YB0w2RM5rG+KmBuGwoaABrVrCwt+GB4JJLHLpc7T+EB2H/y9FqvaJNhmUklpj/mIvaIaL2CuYdohMkqCw7NDekkqJKMuaic0kkjDGSkPokkgFF0QZJJIAuD+XmfNHakkmRPCqOaIySSU5KgeqNwU2NCdJKHRCE0JJKiczpNg/FdYbNncE6SSzvbWdP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7116" name="AutoShape 12" descr="data:image/jpeg;base64,/9j/4AAQSkZJRgABAQAAAQABAAD/2wCEAAkGBxQSEhUUEhQVFRUXGBgYFBcXFxUUGBgYFxUXFxcaFxcYHCggGBwlHBQUITEhJSkrLi4uFx8zODMsNygtLisBCgoKDg0OGxAQGiwkHCQsLCwsLCwsLCwsLCwsLCwsLCwsLCwsLCwsLCwsLCwsLCwsLCwsLCwsLCwsLCwsLCwsLP/AABEIAMIBAwMBIgACEQEDEQH/xAAbAAABBQEBAAAAAAAAAAAAAAADAAECBAUGB//EADwQAAEDAgIHBgQFAwMFAAAAAAEAAhEDIQQxBRJBUXGBkSJhobHB8AYy0eETFEJSciOC8TNishVDkqLS/8QAGQEAAwEBAQAAAAAAAAAAAAAAAAECAwQF/8QAIhEBAQACAgICAwEBAAAAAAAAAAECESExAxITUQRBYTIi/9oADAMBAAIRAxEAPwDkGDJPqQ4d4jpf0KIxqVZvZJ2i4HBTtlIKGqYbxTtEiRkfopgWVBFrEUNSYxEAQSIClCkApatkEsB4NLV2jYYy7id27vWVSwxbUcdhFlfaEig0GhSaFIBKEBB4seC2tCP7I4LJAV7QjuyOAWXkro8E3XRNcjUyFTlTFQrC12TBr0Q0+ymrCPcqtQrREor6qNouPIDyqVc3srjzKpViqiMlWvUgE7QvKPiLFa+IqEGQDqj+2x8ZXonxDjRSpl+4HmcgOsdV5VSaS6TfaeJVz7ZV1Xwjh41ncl0ukcP+LStZ7btO4xb1Cz9EUhTpN3m/VW9FYtxc5tRur2iOWw881nSW/h7RTHBtV97dhpyHeRvXTFyxcC7UeWbDdvqPXmVrMW+F3GeU5ElMQlKRVoCqBViYMq24KvVYmBXb0DEU4MjIouFdIjciNbMtPsKLNqjKIOzJJW3UyEllq/S9uDYI4ouqNiEyof2O6t+qnrO/Z3XcPQLbbM+DbbVP6TA4ZjwIVmFRBeKgADRrDaSflOyw3qz+HU/cwf2n6ogqw1o9+KmAqzaDx+scmj6ojcO/bUPRv0TSsNYnGV0EYcn/ALj/AA+if8r/ALnn+4jyQFiJ2JgENuDbvdzc76qX5Nu483E+qYSTFwGZHUJvyjNrRz+6kMKzYxvQJBH8Zgzc3qEfRroYEMUWj9I6LMfWcGADn02rHzOz8TH2yrbq6UA2q/gsaHAGc1wBw9aoS4XaMum2Mj3K1gKrmODXEjOBO45rL4+Hq6x1p6MzFt2OBO5Ga6Vy1Cq9rhrB0bCR79hbeHxEqcpqsrhP0vPfCrV3SLozXg2Ko48WMKo5M45L40xP9GN7h0F/QdVxuFbJA3kLofjGrIaNwJPMgehWJodmtVYDlKrfDDTsTRLmxMERqnvHoky8Pky0kHcRETyR6jQ68WGzKUFgh+tfVJM7piyKls03lzAR8zYI9+C2cNV1mgjIrnsC8tNzYwORyPvctbAu1XFuw3bx2j16qsLqpynDTapKLVOFuzoZQqgVghDeEyUmu1XA7Nquutfd5KrWCNhHyI3JULGqkhh5FgJSU8qefsG9FaFBo2KTjkO+/AZ5oJDEMsHftIPLI+BKtt7uS0G4NhGUyNslU3UdRxaMs28N3I+iJeRYYBTDU1NqIArSi1qkRtUmj7KUICIakBdShOckEikRCeE6RhVjDXcD5LELNd4b+mJdw2TzhbWNEU3cPOyoaL+YvMxIHT6SufzV3fiXUtagIZTDWga22MhyTPwFN+q6AXnI7RHpms6g97y52x3hF/ILVw9UR2QSdotA7I8b/wCLLHHcvLq5x1ys0TLYBkjvz7ir+GaDCovqBvd4dFbwl4hPO3el8a2tVGjes3GuIC0i3NY2k6pCIwzscfp5mtUdGWQ6LM+HMKTX1f2gnlsW1UZJJ3rS0HosHWfF8vqljd2xzXiLRGsbHsjx4qu6mXazcmxI38le1JMR2bncoYlmsJ3cp3xyWrMDDPkS79JAPTZ5rUovLmAj5mwR6fRZYA19YfKTB4gK/g6hmT8ohvfByKRt/D1NZoIyKOAszR9TVcWHbdvqPXqtQBdGOW4ys1TKLgiKLgqSqVGqvSfqOnYbFXagVLENTDSSVCljwAA6ZCSgOPYMk9Zm73vSHh3I4CZLujny2NynpGl2Q79ufA5+h5Kpo5+q6NhW05gIIORU60rtjN4qbhko06UEtObTB9D0uigLRJiE4bCfbCct2oJFwUiLeactskgyhKySmAkFLSjopOP8f+QVHC0yaQv81429oH0hWPiF0UY3uA5XPoFAvh0ARzvN892dlz+Xt3/iz/mrlCh2TGUQNl4G3fKK2kWgA2dILgCQZIFmibwIHJTgABrcrdfY8UTEYmCGNALnRJNyO/vtt71hlbGuWWrBhqawD7g2mSbXvGwD0Hep4SlqWnKe5ALNbYTcDuttIi2SvCiFVu8dNMZqdpbDdc5p3EQx57rcTYLo2sEGVxPxZW1Rqja4dBJPjCrGOby0PC1NZoPXjtXY6DoxSHfdcFoSpJLN9x6r0rDM1WgbgjxY6yrDO8M3G0LkZbVXkOMA9n3mtfF05E7lmlkmItcytLNUpdxRNM/Lk2+qfTzVilDoJs2wPvuKMGh1sh6odNpJ1cgbnvI3JBZZUlocM2m3fHuFuUKgcARkVg0atxawAa4+S0dGVYcaZ4t9frzTwurospuNKEinTkLoZAPCrVmq45qBUYgMx1K6ZWnMSQNuVARG7OKg1EAt77lMJJ7do2LXwlTWaFmatkbRj4dG9FODaQparw8fq7J8YPmOirrVxFLXaW9D35g9Vl0jImOPEWI6yjEU7W7VKLKLgd/BO0eXoqIi37JewpOSA+yAZoUh3p08JBz3xYZaxo2z4kAeqVOQ4QDrQ2dswLm6bTR160btVvUyT0JR9GjWqSTBIPC5y6Lnzu69LwTWDTp1RGU+H+E9Ml9R7nNjs22jO5sOGaX4olo/U6QBs2X5BXcJQi+ZMcL5W6dFlcJbpVu7sTBYYN2do5n3sV8UkPCUTMwrz6UBOnnmy8a0gSuC+LTIYe9w8l3ukatjwXnfxUY/Db/I+UeCqOfydKGjq2q9h3OHSV65TuAvHtGn+owf7h5r1zAu7MbvLYtMZzXNRyFmYuiei1VXxdORO5VlNw5WZEmBkoYrtN7Ng3M5KTxsGVzPvvUZvDTANic/f3WcUTXgkNYYa7VB2wc+v1VsEiCPmYfJVGCQaTWyQdYHKN/NFw9Rg1Y2gh/Gc+aLA6Oi8EAjIiQiQsbC48Upa7i31HrzVfFaYccuyFtjluM7i3KjwMyqNbHMG3pdYpc597u996HWaRsVFpqHSDO/oksNtcG6SXseggisURkptCEJtM26pZEEbI81Jjd6I9sphrUXSAVm4qlqVDGT+0OOTvQ8yrGiTbV3KxpKhLJGbe0OWY5iVPSmc5qeFJomDn90nC3VWkxbZMwWUmqTUBDVU2hJBx7opu4QOdvVK8HO3PNbrlz5sS88odCPo2lbWJ7IsY1je/dxCg0RS4z4mD5rawtDUpRmREcJk81yTd5j0stzHUSZgv6rDFi0RPft42IWjS7R4ZdwVB2ILqgAzEGTuAP3WhgAC4zlKd6GMv7beDYBmo46pAsphBqt1hdEZ3tj4oyO664P4xpf6btgJb1uPIru8VTIzyvC5D4spa1Eu/a4Hr2fVMs5w5Gi6CDuIK9Z0XiJDXbHATzXkYXpHw1W1sOzuEdFpi5a6ohM4KOHqazQeqIrJj4ukRYWjy2qs8EjUblnPDctbHUpE9eCxqx1ZDbRN+Ps9FlZqriJrhpaadnAdrbE7T58lGtX1CWtOsCRfaSPZVapWgwLh8D79FCjTkOaZkEQfERyS2bUx7C+nrN+duXEZT3HLmm0RqvY1+ZOc7DtEbIKlgnxY5GyzX1jh6xZkyqS5vc/9Q52KeGUlLKbjoXPaBchZ+LrA/L1VN1ac09Jut3LTLORMxCa2E6kcHz6pKfbFWr9ItHii02QoMEgXzRG8FqxFa2yIxQaptzTCVB2o8LbGSxHNke81p4GrrNzv7+/RTVRm6mo5zNgu3+LsulxyU49++SPpWnGrUGwweDreBg9UDgnCqDBv971NpTht0j6pkRWdpt8Maz9zvAX8yFpOlZ2r+I8u2CzeG08/osvLlrFr4cd5xSdLWta0X7+IlbtFgJyORnztzWZiKXaiJdnwF1pYarU141AQQAHSIkzmNnBc+N1Hd5LxwrFh/GAFrCTAJzgiDvlbmiKElx7z5oApAVS7PsmTvIy8YVnRp1SRszHNXlOCl3GuxvdKq4gXV6g9Ko2dyMWdvLC0jQ8FzOmcCXMfTntOaS2cp3dV2eMl3csHSFAmDuToeRhdt8D4mWOZuMrnPiPB/h13WgP7Q5/N4z1Cl8N438KsNxsVWN1XNlHqODfBI33CuysmnUyI4harbiy0STxIWPimEGOR4FbUKlj6O3kVOU4OOdq4UQRcHWmfe5WKTVaNMBBc8BYtDgKOlsC3EUs4e0yDuIyKDUxG5NRFWZaI42T9bS3pHDPMar2EOiDtBO8FTpsIMqzV1yP0TzQPyrj87zwb2R9U/TK9j2kOahTpvyDP2+adV8Re4TdwRdRDa7/AB90Rq2YpsCIwqACKAmE2t7vexPhHEOiY+599UqY+6aq26VEa9WkHNINwRBWRTaYg/M06p7428xB5rUwdfWHCxPf7g8wqOPpatQO2P7J/kJI6iegUy8qobmpm3UgJ3+CTSrSBjqpawx8xs0DebeFzyVrRWGtcKoe3V7meZv5Qt3A07E9Fh5OXV4pqbZeLwpa4nYcu7Z6BE0aXEmdxI3Tf/6J6rer4cOZcLIpUy3LO0RE92aWM06f9YlRiWic7HeDa3X1V+jTAfnxWdVovAtd1t0Azt3W81purkv1n55iAIIjb3p2cFpYa2+alUrRZTcZMjakad73UzhnVd9ORKoYnDg5FbbKTQgVqAi318VXFTt558T6KNVuqIBmQTv9AR6LhMRQfSdDhDh7kHaF7TjcKHWi657THw42q0BwhwycM7+fNJOWO1L4c0qH02hxvkupwNS0bvIryzFYKrhH3y2OEweO4rqtA/EQLmh22xV+zH1sdmovvZM18iyiSrJRr4OcnWQhgmjOSr7kF4SmMG6AGAZABM4ojkNytIblFScopGeUkySAptARGqAnu5/ZEa0bZ/yhKbc4yRWofL37hEATAjctqkBIyPVRDuKJTKAno58OI358R9vIKxpGgX03AfMLt/kDIuqB7Jt7IWvSeHAO5+hUWKjGoVdYSOY3bweqm/sidwJPRNUbqVXNGT+23nZw6wf7lnVtIa79SnBbMPecv4sG3vOXFPfGxMd1f0ZSgXzdnxOa3aTwGgZLIwQsPeRWrTpyb7Vh7bdsi6X2sh02glTLdylRpQhrjZIsVKbSy4ys3KyDSoDIjmpVX7E4q933V7ZXgjS1Ygpq0kITnmSkK0I0z2FVJAINwoUXEX2dUSpU1jbKE0bBzVaHtwKKc3QTSG6yIwkX8FYa0EWU2CVgaV0S2o0giZsvN9LaBqUZLJIBnvF/Ed69ifR+6ycbhgTlkoo1tyvw/p0lo1s8jxC6elXDsly+lNEdpz6Y/k3v3hVMDpNzCAclOPluN1UZeN2jkJyFhca14zRiumXbIJyG5FcEJwVJDKgVNyg5AMkmSQAXgypsGY9hNX7uFuadnXgNvsJEIw7ERvihF4bcuAjaTq+aD+dZ+kl5n9ILvECPFAXRmpgQqtOs85UyP5uA/wCMpw2of1hv8W+rifJGws1RbJGwNXMc/r9f7lQ/IBwh5e+f3OMdBARsNT1XNAsAY5ZD33BKnKr/ABGZNNjZD3OIBBuGRD+us32EAUAwACBq5BFxQnFGf0UwBzJM+Pgk+kc1m3xmo08OFp0jtWVo2vI7xmO71WpTxE7vYWdumkyXaGV4VgAFU6Na+Udf8KZrC+3vlR71W06reag4CED8yN6DUxIVTNXqMeKHWdaFXGKBUamIHJV7FcS1oNjOzmrLHx77lnGtfNEbUKqZouLWYZNwrdMgLLweJk3zV1r7ot2Wh3G11UrUcyjvOW9QNlJxi1sNmclh43Qwe0kWd5rrMTeyqVcLAUWLefsrvoOgzw+i6DRmlw+xRNKYEOEPFthGYXP0NEVNeGvaDsN7/fuRjlcWWeG3YTKg5UaNOtSEOAdw+6lWxLwJLDHXyXRPJjWN8eQ5UHKgdLsVilimuyK0QIkknQGeBUdtY3gC491zZEbhTHbe93PVH/rHciNHHyUxGyynRbRp4VgyaJ3kA+JVloFuChPDjsTtcJjPuAJPgn0B43pwd6ZuHqEWaB3uPoJ80algQfmeT3DsDwv4o2NBGsJic9m3oE5pSc48T05K7SptbZoATPCm2qkZuIB/NAnJ9MRxBIPgW9UbE0is/SuLb2XNdLqbsgC6xs4SLbAf7QtzD1G1WBzTYhZ2VtjeGMGkGRY7CLFaNDFA/wCodU7Hgf8AIDzHQoVahBQn5Qs+u2mttF9dwyIcNhBkc48ihfnM5lZD6cGRY9E1TEP/AHE8QD4lPWz6X3Y4+KCcadyr06s/MB4/VSx4YIIEbTmT4myXw/0/l/UgdfE3IBQjirfMVz1fSLpIEAAmLd5gk81b0PRdWJnIean1luoV8umqzGHYRzRqGk3DOfNVv+lEZGOKj+Uqg21fH6LT0sL5ca2W6QaRrNN1rYLSIdHiuJrtg9psE7dnVEo1nMyM80H3OHoNLEB11Ou4LmtG6WbkbHctanU1s0xIIBN0Ut1hZIIlOwT4GqzMYzeFl18CHGy6PEGQJVNtIa0jJZZRvjrXKgxlYCJDhs1hfqDdDq4stgVGw3eLgcRsC2SEGvQDgQlpl05LS+j6NXXMw6Ja5pvI2RtWFhdHYmnBJHC67Z+jG7lESy0A8RKN5To8sJld6YlJ9eB2fFJaxxrhYFv/AIhJP28v3EfBPpWpvsYvHTrkrWHwjndqQGnmrGKwIqADWiMgMuit4amGNDRkF18evfLm9cdf0Bmj2/qJdx+gsrVOmAbBNUxDWiXEKo/SOsIYCZ25eaWi3polyp4nGsZJJvuAJPQKs9r3fM+BuCQotGQvvzhPSfZF+LqPkMZA3m/koHCOeIqPc4bWiw5wrYP3UXGeH1T0naiyg2lUbqiGuGrwcLiOjuisUWmi4lvyG5H7dpju8uGUcWyW2zBBbfaDPvirx1mYevXHzMa0N2xrvDS7iGzG6VN1IvG3Yzajagt9wq1bDkXXLjT76NR7ajAW05BzaQG2BY7cQAQDIvktKl8XUqjQ46zGkkAuEi2cFszfuGRUXHjdbTOb4HqquQjN0hReDD28iPYVWvi2j7X8lMxVchHNWZprGtaNVpkwhY3SNR3ZY0xvNvBUaOi6jz2rJZX9RPtFOjTJIAuV2ehsJ+FTjac0HRmiQy5H1WoQn48Nc1llltFwG9M5SlJapCewEdq/cVUq6Obmw6vdmPsryUIslOZWdMipSc35rRk8XHNXMDpYiA438OSsm6DW0exwPZE91vJZ/H9NZ5vtq0tJCM1cbitYZrn6eiREseb5B0HyhIU6zMmgj/aR5FTcbHR4/Lhe2++so/jwsE42oLFjuhVevpB8Wa7os21yw126OpihvSZWvmuLfjK5NmotLE4kmwAHu6NVnfJh9usxFcBY+P0sxgJccuCzq+FruF3nkFl4r4ZdU+ZxO5aTFN8+EnDMxfxS8vOowFuwkplVfopzSQRcWzSU++Je+b1phsnaUklq5Gdix/WPdqwi08kklpGd7TaLlJu3kmSTI4zPD1UXmySSAjh7uMrdwbAQ4EAg06sgiQf6bjccQOiSSjLqrcto2i2o3Dmo0Pll9YB0w2RM5rG+KmBuGwoaABrVrCwt+GB4JJLHLpc7T+EB2H/y9FqvaJNhmUklpj/mIvaIaL2CuYdohMkqCw7NDekkqJKMuaic0kkjDGSkPokkgFF0QZJJIAuD+XmfNHakkmRPCqOaIySSU5KgeqNwU2NCdJKHRCE0JJKiczpNg/FdYbNncE6SSzvbWdP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7118" name="AutoShape 14" descr="data:image/jpeg;base64,/9j/4AAQSkZJRgABAQAAAQABAAD/2wCEAAkGBxQSEhUUEhQVFRUXGBgYFBcXFxUUGBgYFxUXFxcaFxcYHCggGBwlHBQUITEhJSkrLi4uFx8zODMsNygtLisBCgoKDg0OGxAQGiwkHCQsLCwsLCwsLCwsLCwsLCwsLCwsLCwsLCwsLCwsLCwsLCwsLCwsLCwsLCwsLCwsLCwsLP/AABEIAMIBAwMBIgACEQEDEQH/xAAbAAABBQEBAAAAAAAAAAAAAAADAAECBAUGB//EADwQAAEDAgIHBgQFAwMFAAAAAAEAAhEDIQQxBRJBUXGBkSJhobHB8AYy0eETFEJSciOC8TNishVDkqLS/8QAGQEAAwEBAQAAAAAAAAAAAAAAAAECAwQF/8QAIhEBAQACAgICAwEBAAAAAAAAAAECESExAxITUQRBYTIi/9oADAMBAAIRAxEAPwDkGDJPqQ4d4jpf0KIxqVZvZJ2i4HBTtlIKGqYbxTtEiRkfopgWVBFrEUNSYxEAQSIClCkApatkEsB4NLV2jYYy7id27vWVSwxbUcdhFlfaEig0GhSaFIBKEBB4seC2tCP7I4LJAV7QjuyOAWXkro8E3XRNcjUyFTlTFQrC12TBr0Q0+ymrCPcqtQrREor6qNouPIDyqVc3srjzKpViqiMlWvUgE7QvKPiLFa+IqEGQDqj+2x8ZXonxDjRSpl+4HmcgOsdV5VSaS6TfaeJVz7ZV1Xwjh41ncl0ukcP+LStZ7btO4xb1Cz9EUhTpN3m/VW9FYtxc5tRur2iOWw881nSW/h7RTHBtV97dhpyHeRvXTFyxcC7UeWbDdvqPXmVrMW+F3GeU5ElMQlKRVoCqBViYMq24KvVYmBXb0DEU4MjIouFdIjciNbMtPsKLNqjKIOzJJW3UyEllq/S9uDYI4ouqNiEyof2O6t+qnrO/Z3XcPQLbbM+DbbVP6TA4ZjwIVmFRBeKgADRrDaSflOyw3qz+HU/cwf2n6ogqw1o9+KmAqzaDx+scmj6ojcO/bUPRv0TSsNYnGV0EYcn/ALj/AA+if8r/ALnn+4jyQFiJ2JgENuDbvdzc76qX5Nu483E+qYSTFwGZHUJvyjNrRz+6kMKzYxvQJBH8Zgzc3qEfRroYEMUWj9I6LMfWcGADn02rHzOz8TH2yrbq6UA2q/gsaHAGc1wBw9aoS4XaMum2Mj3K1gKrmODXEjOBO45rL4+Hq6x1p6MzFt2OBO5Ga6Vy1Cq9rhrB0bCR79hbeHxEqcpqsrhP0vPfCrV3SLozXg2Ko48WMKo5M45L40xP9GN7h0F/QdVxuFbJA3kLofjGrIaNwJPMgehWJodmtVYDlKrfDDTsTRLmxMERqnvHoky8Pky0kHcRETyR6jQ68WGzKUFgh+tfVJM7piyKls03lzAR8zYI9+C2cNV1mgjIrnsC8tNzYwORyPvctbAu1XFuw3bx2j16qsLqpynDTapKLVOFuzoZQqgVghDeEyUmu1XA7Nquutfd5KrWCNhHyI3JULGqkhh5FgJSU8qefsG9FaFBo2KTjkO+/AZ5oJDEMsHftIPLI+BKtt7uS0G4NhGUyNslU3UdRxaMs28N3I+iJeRYYBTDU1NqIArSi1qkRtUmj7KUICIakBdShOckEikRCeE6RhVjDXcD5LELNd4b+mJdw2TzhbWNEU3cPOyoaL+YvMxIHT6SufzV3fiXUtagIZTDWga22MhyTPwFN+q6AXnI7RHpms6g97y52x3hF/ILVw9UR2QSdotA7I8b/wCLLHHcvLq5x1ys0TLYBkjvz7ir+GaDCovqBvd4dFbwl4hPO3el8a2tVGjes3GuIC0i3NY2k6pCIwzscfp5mtUdGWQ6LM+HMKTX1f2gnlsW1UZJJ3rS0HosHWfF8vqljd2xzXiLRGsbHsjx4qu6mXazcmxI38le1JMR2bncoYlmsJ3cp3xyWrMDDPkS79JAPTZ5rUovLmAj5mwR6fRZYA19YfKTB4gK/g6hmT8ohvfByKRt/D1NZoIyKOAszR9TVcWHbdvqPXqtQBdGOW4ys1TKLgiKLgqSqVGqvSfqOnYbFXagVLENTDSSVCljwAA6ZCSgOPYMk9Zm73vSHh3I4CZLujny2NynpGl2Q79ufA5+h5Kpo5+q6NhW05gIIORU60rtjN4qbhko06UEtObTB9D0uigLRJiE4bCfbCct2oJFwUiLeactskgyhKySmAkFLSjopOP8f+QVHC0yaQv81429oH0hWPiF0UY3uA5XPoFAvh0ARzvN892dlz+Xt3/iz/mrlCh2TGUQNl4G3fKK2kWgA2dILgCQZIFmibwIHJTgABrcrdfY8UTEYmCGNALnRJNyO/vtt71hlbGuWWrBhqawD7g2mSbXvGwD0Hep4SlqWnKe5ALNbYTcDuttIi2SvCiFVu8dNMZqdpbDdc5p3EQx57rcTYLo2sEGVxPxZW1Rqja4dBJPjCrGOby0PC1NZoPXjtXY6DoxSHfdcFoSpJLN9x6r0rDM1WgbgjxY6yrDO8M3G0LkZbVXkOMA9n3mtfF05E7lmlkmItcytLNUpdxRNM/Lk2+qfTzVilDoJs2wPvuKMGh1sh6odNpJ1cgbnvI3JBZZUlocM2m3fHuFuUKgcARkVg0atxawAa4+S0dGVYcaZ4t9frzTwurospuNKEinTkLoZAPCrVmq45qBUYgMx1K6ZWnMSQNuVARG7OKg1EAt77lMJJ7do2LXwlTWaFmatkbRj4dG9FODaQparw8fq7J8YPmOirrVxFLXaW9D35g9Vl0jImOPEWI6yjEU7W7VKLKLgd/BO0eXoqIi37JewpOSA+yAZoUh3p08JBz3xYZaxo2z4kAeqVOQ4QDrQ2dswLm6bTR160btVvUyT0JR9GjWqSTBIPC5y6Lnzu69LwTWDTp1RGU+H+E9Ml9R7nNjs22jO5sOGaX4olo/U6QBs2X5BXcJQi+ZMcL5W6dFlcJbpVu7sTBYYN2do5n3sV8UkPCUTMwrz6UBOnnmy8a0gSuC+LTIYe9w8l3ukatjwXnfxUY/Db/I+UeCqOfydKGjq2q9h3OHSV65TuAvHtGn+owf7h5r1zAu7MbvLYtMZzXNRyFmYuiei1VXxdORO5VlNw5WZEmBkoYrtN7Ng3M5KTxsGVzPvvUZvDTANic/f3WcUTXgkNYYa7VB2wc+v1VsEiCPmYfJVGCQaTWyQdYHKN/NFw9Rg1Y2gh/Gc+aLA6Oi8EAjIiQiQsbC48Upa7i31HrzVfFaYccuyFtjluM7i3KjwMyqNbHMG3pdYpc597u996HWaRsVFpqHSDO/oksNtcG6SXseggisURkptCEJtM26pZEEbI81Jjd6I9sphrUXSAVm4qlqVDGT+0OOTvQ8yrGiTbV3KxpKhLJGbe0OWY5iVPSmc5qeFJomDn90nC3VWkxbZMwWUmqTUBDVU2hJBx7opu4QOdvVK8HO3PNbrlz5sS88odCPo2lbWJ7IsY1je/dxCg0RS4z4mD5rawtDUpRmREcJk81yTd5j0stzHUSZgv6rDFi0RPft42IWjS7R4ZdwVB2ILqgAzEGTuAP3WhgAC4zlKd6GMv7beDYBmo46pAsphBqt1hdEZ3tj4oyO664P4xpf6btgJb1uPIru8VTIzyvC5D4spa1Eu/a4Hr2fVMs5w5Gi6CDuIK9Z0XiJDXbHATzXkYXpHw1W1sOzuEdFpi5a6ohM4KOHqazQeqIrJj4ukRYWjy2qs8EjUblnPDctbHUpE9eCxqx1ZDbRN+Ps9FlZqriJrhpaadnAdrbE7T58lGtX1CWtOsCRfaSPZVapWgwLh8D79FCjTkOaZkEQfERyS2bUx7C+nrN+duXEZT3HLmm0RqvY1+ZOc7DtEbIKlgnxY5GyzX1jh6xZkyqS5vc/9Q52KeGUlLKbjoXPaBchZ+LrA/L1VN1ac09Jut3LTLORMxCa2E6kcHz6pKfbFWr9ItHii02QoMEgXzRG8FqxFa2yIxQaptzTCVB2o8LbGSxHNke81p4GrrNzv7+/RTVRm6mo5zNgu3+LsulxyU49++SPpWnGrUGwweDreBg9UDgnCqDBv971NpTht0j6pkRWdpt8Maz9zvAX8yFpOlZ2r+I8u2CzeG08/osvLlrFr4cd5xSdLWta0X7+IlbtFgJyORnztzWZiKXaiJdnwF1pYarU141AQQAHSIkzmNnBc+N1Hd5LxwrFh/GAFrCTAJzgiDvlbmiKElx7z5oApAVS7PsmTvIy8YVnRp1SRszHNXlOCl3GuxvdKq4gXV6g9Ko2dyMWdvLC0jQ8FzOmcCXMfTntOaS2cp3dV2eMl3csHSFAmDuToeRhdt8D4mWOZuMrnPiPB/h13WgP7Q5/N4z1Cl8N438KsNxsVWN1XNlHqODfBI33CuysmnUyI4harbiy0STxIWPimEGOR4FbUKlj6O3kVOU4OOdq4UQRcHWmfe5WKTVaNMBBc8BYtDgKOlsC3EUs4e0yDuIyKDUxG5NRFWZaI42T9bS3pHDPMar2EOiDtBO8FTpsIMqzV1yP0TzQPyrj87zwb2R9U/TK9j2kOahTpvyDP2+adV8Re4TdwRdRDa7/AB90Rq2YpsCIwqACKAmE2t7vexPhHEOiY+599UqY+6aq26VEa9WkHNINwRBWRTaYg/M06p7428xB5rUwdfWHCxPf7g8wqOPpatQO2P7J/kJI6iegUy8qobmpm3UgJ3+CTSrSBjqpawx8xs0DebeFzyVrRWGtcKoe3V7meZv5Qt3A07E9Fh5OXV4pqbZeLwpa4nYcu7Z6BE0aXEmdxI3Tf/6J6rer4cOZcLIpUy3LO0RE92aWM06f9YlRiWic7HeDa3X1V+jTAfnxWdVovAtd1t0Azt3W81purkv1n55iAIIjb3p2cFpYa2+alUrRZTcZMjakad73UzhnVd9ORKoYnDg5FbbKTQgVqAi318VXFTt558T6KNVuqIBmQTv9AR6LhMRQfSdDhDh7kHaF7TjcKHWi657THw42q0BwhwycM7+fNJOWO1L4c0qH02hxvkupwNS0bvIryzFYKrhH3y2OEweO4rqtA/EQLmh22xV+zH1sdmovvZM18iyiSrJRr4OcnWQhgmjOSr7kF4SmMG6AGAZABM4ojkNytIblFScopGeUkySAptARGqAnu5/ZEa0bZ/yhKbc4yRWofL37hEATAjctqkBIyPVRDuKJTKAno58OI358R9vIKxpGgX03AfMLt/kDIuqB7Jt7IWvSeHAO5+hUWKjGoVdYSOY3bweqm/sidwJPRNUbqVXNGT+23nZw6wf7lnVtIa79SnBbMPecv4sG3vOXFPfGxMd1f0ZSgXzdnxOa3aTwGgZLIwQsPeRWrTpyb7Vh7bdsi6X2sh02glTLdylRpQhrjZIsVKbSy4ys3KyDSoDIjmpVX7E4q933V7ZXgjS1Ygpq0kITnmSkK0I0z2FVJAINwoUXEX2dUSpU1jbKE0bBzVaHtwKKc3QTSG6yIwkX8FYa0EWU2CVgaV0S2o0giZsvN9LaBqUZLJIBnvF/Ed69ifR+6ycbhgTlkoo1tyvw/p0lo1s8jxC6elXDsly+lNEdpz6Y/k3v3hVMDpNzCAclOPluN1UZeN2jkJyFhca14zRiumXbIJyG5FcEJwVJDKgVNyg5AMkmSQAXgypsGY9hNX7uFuadnXgNvsJEIw7ERvihF4bcuAjaTq+aD+dZ+kl5n9ILvECPFAXRmpgQqtOs85UyP5uA/wCMpw2of1hv8W+rifJGws1RbJGwNXMc/r9f7lQ/IBwh5e+f3OMdBARsNT1XNAsAY5ZD33BKnKr/ABGZNNjZD3OIBBuGRD+us32EAUAwACBq5BFxQnFGf0UwBzJM+Pgk+kc1m3xmo08OFp0jtWVo2vI7xmO71WpTxE7vYWdumkyXaGV4VgAFU6Na+Udf8KZrC+3vlR71W06reag4CED8yN6DUxIVTNXqMeKHWdaFXGKBUamIHJV7FcS1oNjOzmrLHx77lnGtfNEbUKqZouLWYZNwrdMgLLweJk3zV1r7ot2Wh3G11UrUcyjvOW9QNlJxi1sNmclh43Qwe0kWd5rrMTeyqVcLAUWLefsrvoOgzw+i6DRmlw+xRNKYEOEPFthGYXP0NEVNeGvaDsN7/fuRjlcWWeG3YTKg5UaNOtSEOAdw+6lWxLwJLDHXyXRPJjWN8eQ5UHKgdLsVilimuyK0QIkknQGeBUdtY3gC491zZEbhTHbe93PVH/rHciNHHyUxGyynRbRp4VgyaJ3kA+JVloFuChPDjsTtcJjPuAJPgn0B43pwd6ZuHqEWaB3uPoJ80algQfmeT3DsDwv4o2NBGsJic9m3oE5pSc48T05K7SptbZoATPCm2qkZuIB/NAnJ9MRxBIPgW9UbE0is/SuLb2XNdLqbsgC6xs4SLbAf7QtzD1G1WBzTYhZ2VtjeGMGkGRY7CLFaNDFA/wCodU7Hgf8AIDzHQoVahBQn5Qs+u2mttF9dwyIcNhBkc48ihfnM5lZD6cGRY9E1TEP/AHE8QD4lPWz6X3Y4+KCcadyr06s/MB4/VSx4YIIEbTmT4myXw/0/l/UgdfE3IBQjirfMVz1fSLpIEAAmLd5gk81b0PRdWJnIean1luoV8umqzGHYRzRqGk3DOfNVv+lEZGOKj+Uqg21fH6LT0sL5ca2W6QaRrNN1rYLSIdHiuJrtg9psE7dnVEo1nMyM80H3OHoNLEB11Ou4LmtG6WbkbHctanU1s0xIIBN0Ut1hZIIlOwT4GqzMYzeFl18CHGy6PEGQJVNtIa0jJZZRvjrXKgxlYCJDhs1hfqDdDq4stgVGw3eLgcRsC2SEGvQDgQlpl05LS+j6NXXMw6Ja5pvI2RtWFhdHYmnBJHC67Z+jG7lESy0A8RKN5To8sJld6YlJ9eB2fFJaxxrhYFv/AIhJP28v3EfBPpWpvsYvHTrkrWHwjndqQGnmrGKwIqADWiMgMuit4amGNDRkF18evfLm9cdf0Bmj2/qJdx+gsrVOmAbBNUxDWiXEKo/SOsIYCZ25eaWi3polyp4nGsZJJvuAJPQKs9r3fM+BuCQotGQvvzhPSfZF+LqPkMZA3m/koHCOeIqPc4bWiw5wrYP3UXGeH1T0naiyg2lUbqiGuGrwcLiOjuisUWmi4lvyG5H7dpju8uGUcWyW2zBBbfaDPvirx1mYevXHzMa0N2xrvDS7iGzG6VN1IvG3Yzajagt9wq1bDkXXLjT76NR7ajAW05BzaQG2BY7cQAQDIvktKl8XUqjQ46zGkkAuEi2cFszfuGRUXHjdbTOb4HqquQjN0hReDD28iPYVWvi2j7X8lMxVchHNWZprGtaNVpkwhY3SNR3ZY0xvNvBUaOi6jz2rJZX9RPtFOjTJIAuV2ehsJ+FTjac0HRmiQy5H1WoQn48Nc1llltFwG9M5SlJapCewEdq/cVUq6Obmw6vdmPsryUIslOZWdMipSc35rRk8XHNXMDpYiA438OSsm6DW0exwPZE91vJZ/H9NZ5vtq0tJCM1cbitYZrn6eiREseb5B0HyhIU6zMmgj/aR5FTcbHR4/Lhe2++so/jwsE42oLFjuhVevpB8Wa7os21yw126OpihvSZWvmuLfjK5NmotLE4kmwAHu6NVnfJh9usxFcBY+P0sxgJccuCzq+FruF3nkFl4r4ZdU+ZxO5aTFN8+EnDMxfxS8vOowFuwkplVfopzSQRcWzSU++Je+b1phsnaUklq5Gdix/WPdqwi08kklpGd7TaLlJu3kmSTI4zPD1UXmySSAjh7uMrdwbAQ4EAg06sgiQf6bjccQOiSSjLqrcto2i2o3Dmo0Pll9YB0w2RM5rG+KmBuGwoaABrVrCwt+GB4JJLHLpc7T+EB2H/y9FqvaJNhmUklpj/mIvaIaL2CuYdohMkqCw7NDekkqJKMuaic0kkjDGSkPokkgFF0QZJJIAuD+XmfNHakkmRPCqOaIySSU5KgeqNwU2NCdJKHRCE0JJKiczpNg/FdYbNncE6SSzvbWdP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7120" name="AutoShape 16" descr="data:image/jpeg;base64,/9j/4AAQSkZJRgABAQAAAQABAAD/2wCEAAkGBxQSEhUUEhQVFRUXGBgYFBcXFxUUGBgYFxUXFxcaFxcYHCggGBwlHBQUITEhJSkrLi4uFx8zODMsNygtLisBCgoKDg0OGxAQGiwkHCQsLCwsLCwsLCwsLCwsLCwsLCwsLCwsLCwsLCwsLCwsLCwsLCwsLCwsLCwsLCwsLCwsLP/AABEIAMIBAwMBIgACEQEDEQH/xAAbAAABBQEBAAAAAAAAAAAAAAADAAECBAUGB//EADwQAAEDAgIHBgQFAwMFAAAAAAEAAhEDIQQxBRJBUXGBkSJhobHB8AYy0eETFEJSciOC8TNishVDkqLS/8QAGQEAAwEBAQAAAAAAAAAAAAAAAAECAwQF/8QAIhEBAQACAgICAwEBAAAAAAAAAAECESExAxITUQRBYTIi/9oADAMBAAIRAxEAPwDkGDJPqQ4d4jpf0KIxqVZvZJ2i4HBTtlIKGqYbxTtEiRkfopgWVBFrEUNSYxEAQSIClCkApatkEsB4NLV2jYYy7id27vWVSwxbUcdhFlfaEig0GhSaFIBKEBB4seC2tCP7I4LJAV7QjuyOAWXkro8E3XRNcjUyFTlTFQrC12TBr0Q0+ymrCPcqtQrREor6qNouPIDyqVc3srjzKpViqiMlWvUgE7QvKPiLFa+IqEGQDqj+2x8ZXonxDjRSpl+4HmcgOsdV5VSaS6TfaeJVz7ZV1Xwjh41ncl0ukcP+LStZ7btO4xb1Cz9EUhTpN3m/VW9FYtxc5tRur2iOWw881nSW/h7RTHBtV97dhpyHeRvXTFyxcC7UeWbDdvqPXmVrMW+F3GeU5ElMQlKRVoCqBViYMq24KvVYmBXb0DEU4MjIouFdIjciNbMtPsKLNqjKIOzJJW3UyEllq/S9uDYI4ouqNiEyof2O6t+qnrO/Z3XcPQLbbM+DbbVP6TA4ZjwIVmFRBeKgADRrDaSflOyw3qz+HU/cwf2n6ogqw1o9+KmAqzaDx+scmj6ojcO/bUPRv0TSsNYnGV0EYcn/ALj/AA+if8r/ALnn+4jyQFiJ2JgENuDbvdzc76qX5Nu483E+qYSTFwGZHUJvyjNrRz+6kMKzYxvQJBH8Zgzc3qEfRroYEMUWj9I6LMfWcGADn02rHzOz8TH2yrbq6UA2q/gsaHAGc1wBw9aoS4XaMum2Mj3K1gKrmODXEjOBO45rL4+Hq6x1p6MzFt2OBO5Ga6Vy1Cq9rhrB0bCR79hbeHxEqcpqsrhP0vPfCrV3SLozXg2Ko48WMKo5M45L40xP9GN7h0F/QdVxuFbJA3kLofjGrIaNwJPMgehWJodmtVYDlKrfDDTsTRLmxMERqnvHoky8Pky0kHcRETyR6jQ68WGzKUFgh+tfVJM7piyKls03lzAR8zYI9+C2cNV1mgjIrnsC8tNzYwORyPvctbAu1XFuw3bx2j16qsLqpynDTapKLVOFuzoZQqgVghDeEyUmu1XA7Nquutfd5KrWCNhHyI3JULGqkhh5FgJSU8qefsG9FaFBo2KTjkO+/AZ5oJDEMsHftIPLI+BKtt7uS0G4NhGUyNslU3UdRxaMs28N3I+iJeRYYBTDU1NqIArSi1qkRtUmj7KUICIakBdShOckEikRCeE6RhVjDXcD5LELNd4b+mJdw2TzhbWNEU3cPOyoaL+YvMxIHT6SufzV3fiXUtagIZTDWga22MhyTPwFN+q6AXnI7RHpms6g97y52x3hF/ILVw9UR2QSdotA7I8b/wCLLHHcvLq5x1ys0TLYBkjvz7ir+GaDCovqBvd4dFbwl4hPO3el8a2tVGjes3GuIC0i3NY2k6pCIwzscfp5mtUdGWQ6LM+HMKTX1f2gnlsW1UZJJ3rS0HosHWfF8vqljd2xzXiLRGsbHsjx4qu6mXazcmxI38le1JMR2bncoYlmsJ3cp3xyWrMDDPkS79JAPTZ5rUovLmAj5mwR6fRZYA19YfKTB4gK/g6hmT8ohvfByKRt/D1NZoIyKOAszR9TVcWHbdvqPXqtQBdGOW4ys1TKLgiKLgqSqVGqvSfqOnYbFXagVLENTDSSVCljwAA6ZCSgOPYMk9Zm73vSHh3I4CZLujny2NynpGl2Q79ufA5+h5Kpo5+q6NhW05gIIORU60rtjN4qbhko06UEtObTB9D0uigLRJiE4bCfbCct2oJFwUiLeactskgyhKySmAkFLSjopOP8f+QVHC0yaQv81429oH0hWPiF0UY3uA5XPoFAvh0ARzvN892dlz+Xt3/iz/mrlCh2TGUQNl4G3fKK2kWgA2dILgCQZIFmibwIHJTgABrcrdfY8UTEYmCGNALnRJNyO/vtt71hlbGuWWrBhqawD7g2mSbXvGwD0Hep4SlqWnKe5ALNbYTcDuttIi2SvCiFVu8dNMZqdpbDdc5p3EQx57rcTYLo2sEGVxPxZW1Rqja4dBJPjCrGOby0PC1NZoPXjtXY6DoxSHfdcFoSpJLN9x6r0rDM1WgbgjxY6yrDO8M3G0LkZbVXkOMA9n3mtfF05E7lmlkmItcytLNUpdxRNM/Lk2+qfTzVilDoJs2wPvuKMGh1sh6odNpJ1cgbnvI3JBZZUlocM2m3fHuFuUKgcARkVg0atxawAa4+S0dGVYcaZ4t9frzTwurospuNKEinTkLoZAPCrVmq45qBUYgMx1K6ZWnMSQNuVARG7OKg1EAt77lMJJ7do2LXwlTWaFmatkbRj4dG9FODaQparw8fq7J8YPmOirrVxFLXaW9D35g9Vl0jImOPEWI6yjEU7W7VKLKLgd/BO0eXoqIi37JewpOSA+yAZoUh3p08JBz3xYZaxo2z4kAeqVOQ4QDrQ2dswLm6bTR160btVvUyT0JR9GjWqSTBIPC5y6Lnzu69LwTWDTp1RGU+H+E9Ml9R7nNjs22jO5sOGaX4olo/U6QBs2X5BXcJQi+ZMcL5W6dFlcJbpVu7sTBYYN2do5n3sV8UkPCUTMwrz6UBOnnmy8a0gSuC+LTIYe9w8l3ukatjwXnfxUY/Db/I+UeCqOfydKGjq2q9h3OHSV65TuAvHtGn+owf7h5r1zAu7MbvLYtMZzXNRyFmYuiei1VXxdORO5VlNw5WZEmBkoYrtN7Ng3M5KTxsGVzPvvUZvDTANic/f3WcUTXgkNYYa7VB2wc+v1VsEiCPmYfJVGCQaTWyQdYHKN/NFw9Rg1Y2gh/Gc+aLA6Oi8EAjIiQiQsbC48Upa7i31HrzVfFaYccuyFtjluM7i3KjwMyqNbHMG3pdYpc597u996HWaRsVFpqHSDO/oksNtcG6SXseggisURkptCEJtM26pZEEbI81Jjd6I9sphrUXSAVm4qlqVDGT+0OOTvQ8yrGiTbV3KxpKhLJGbe0OWY5iVPSmc5qeFJomDn90nC3VWkxbZMwWUmqTUBDVU2hJBx7opu4QOdvVK8HO3PNbrlz5sS88odCPo2lbWJ7IsY1je/dxCg0RS4z4mD5rawtDUpRmREcJk81yTd5j0stzHUSZgv6rDFi0RPft42IWjS7R4ZdwVB2ILqgAzEGTuAP3WhgAC4zlKd6GMv7beDYBmo46pAsphBqt1hdEZ3tj4oyO664P4xpf6btgJb1uPIru8VTIzyvC5D4spa1Eu/a4Hr2fVMs5w5Gi6CDuIK9Z0XiJDXbHATzXkYXpHw1W1sOzuEdFpi5a6ohM4KOHqazQeqIrJj4ukRYWjy2qs8EjUblnPDctbHUpE9eCxqx1ZDbRN+Ps9FlZqriJrhpaadnAdrbE7T58lGtX1CWtOsCRfaSPZVapWgwLh8D79FCjTkOaZkEQfERyS2bUx7C+nrN+duXEZT3HLmm0RqvY1+ZOc7DtEbIKlgnxY5GyzX1jh6xZkyqS5vc/9Q52KeGUlLKbjoXPaBchZ+LrA/L1VN1ac09Jut3LTLORMxCa2E6kcHz6pKfbFWr9ItHii02QoMEgXzRG8FqxFa2yIxQaptzTCVB2o8LbGSxHNke81p4GrrNzv7+/RTVRm6mo5zNgu3+LsulxyU49++SPpWnGrUGwweDreBg9UDgnCqDBv971NpTht0j6pkRWdpt8Maz9zvAX8yFpOlZ2r+I8u2CzeG08/osvLlrFr4cd5xSdLWta0X7+IlbtFgJyORnztzWZiKXaiJdnwF1pYarU141AQQAHSIkzmNnBc+N1Hd5LxwrFh/GAFrCTAJzgiDvlbmiKElx7z5oApAVS7PsmTvIy8YVnRp1SRszHNXlOCl3GuxvdKq4gXV6g9Ko2dyMWdvLC0jQ8FzOmcCXMfTntOaS2cp3dV2eMl3csHSFAmDuToeRhdt8D4mWOZuMrnPiPB/h13WgP7Q5/N4z1Cl8N438KsNxsVWN1XNlHqODfBI33CuysmnUyI4harbiy0STxIWPimEGOR4FbUKlj6O3kVOU4OOdq4UQRcHWmfe5WKTVaNMBBc8BYtDgKOlsC3EUs4e0yDuIyKDUxG5NRFWZaI42T9bS3pHDPMar2EOiDtBO8FTpsIMqzV1yP0TzQPyrj87zwb2R9U/TK9j2kOahTpvyDP2+adV8Re4TdwRdRDa7/AB90Rq2YpsCIwqACKAmE2t7vexPhHEOiY+599UqY+6aq26VEa9WkHNINwRBWRTaYg/M06p7428xB5rUwdfWHCxPf7g8wqOPpatQO2P7J/kJI6iegUy8qobmpm3UgJ3+CTSrSBjqpawx8xs0DebeFzyVrRWGtcKoe3V7meZv5Qt3A07E9Fh5OXV4pqbZeLwpa4nYcu7Z6BE0aXEmdxI3Tf/6J6rer4cOZcLIpUy3LO0RE92aWM06f9YlRiWic7HeDa3X1V+jTAfnxWdVovAtd1t0Azt3W81purkv1n55iAIIjb3p2cFpYa2+alUrRZTcZMjakad73UzhnVd9ORKoYnDg5FbbKTQgVqAi318VXFTt558T6KNVuqIBmQTv9AR6LhMRQfSdDhDh7kHaF7TjcKHWi657THw42q0BwhwycM7+fNJOWO1L4c0qH02hxvkupwNS0bvIryzFYKrhH3y2OEweO4rqtA/EQLmh22xV+zH1sdmovvZM18iyiSrJRr4OcnWQhgmjOSr7kF4SmMG6AGAZABM4ojkNytIblFScopGeUkySAptARGqAnu5/ZEa0bZ/yhKbc4yRWofL37hEATAjctqkBIyPVRDuKJTKAno58OI358R9vIKxpGgX03AfMLt/kDIuqB7Jt7IWvSeHAO5+hUWKjGoVdYSOY3bweqm/sidwJPRNUbqVXNGT+23nZw6wf7lnVtIa79SnBbMPecv4sG3vOXFPfGxMd1f0ZSgXzdnxOa3aTwGgZLIwQsPeRWrTpyb7Vh7bdsi6X2sh02glTLdylRpQhrjZIsVKbSy4ys3KyDSoDIjmpVX7E4q933V7ZXgjS1Ygpq0kITnmSkK0I0z2FVJAINwoUXEX2dUSpU1jbKE0bBzVaHtwKKc3QTSG6yIwkX8FYa0EWU2CVgaV0S2o0giZsvN9LaBqUZLJIBnvF/Ed69ifR+6ycbhgTlkoo1tyvw/p0lo1s8jxC6elXDsly+lNEdpz6Y/k3v3hVMDpNzCAclOPluN1UZeN2jkJyFhca14zRiumXbIJyG5FcEJwVJDKgVNyg5AMkmSQAXgypsGY9hNX7uFuadnXgNvsJEIw7ERvihF4bcuAjaTq+aD+dZ+kl5n9ILvECPFAXRmpgQqtOs85UyP5uA/wCMpw2of1hv8W+rifJGws1RbJGwNXMc/r9f7lQ/IBwh5e+f3OMdBARsNT1XNAsAY5ZD33BKnKr/ABGZNNjZD3OIBBuGRD+us32EAUAwACBq5BFxQnFGf0UwBzJM+Pgk+kc1m3xmo08OFp0jtWVo2vI7xmO71WpTxE7vYWdumkyXaGV4VgAFU6Na+Udf8KZrC+3vlR71W06reag4CED8yN6DUxIVTNXqMeKHWdaFXGKBUamIHJV7FcS1oNjOzmrLHx77lnGtfNEbUKqZouLWYZNwrdMgLLweJk3zV1r7ot2Wh3G11UrUcyjvOW9QNlJxi1sNmclh43Qwe0kWd5rrMTeyqVcLAUWLefsrvoOgzw+i6DRmlw+xRNKYEOEPFthGYXP0NEVNeGvaDsN7/fuRjlcWWeG3YTKg5UaNOtSEOAdw+6lWxLwJLDHXyXRPJjWN8eQ5UHKgdLsVilimuyK0QIkknQGeBUdtY3gC491zZEbhTHbe93PVH/rHciNHHyUxGyynRbRp4VgyaJ3kA+JVloFuChPDjsTtcJjPuAJPgn0B43pwd6ZuHqEWaB3uPoJ80algQfmeT3DsDwv4o2NBGsJic9m3oE5pSc48T05K7SptbZoATPCm2qkZuIB/NAnJ9MRxBIPgW9UbE0is/SuLb2XNdLqbsgC6xs4SLbAf7QtzD1G1WBzTYhZ2VtjeGMGkGRY7CLFaNDFA/wCodU7Hgf8AIDzHQoVahBQn5Qs+u2mttF9dwyIcNhBkc48ihfnM5lZD6cGRY9E1TEP/AHE8QD4lPWz6X3Y4+KCcadyr06s/MB4/VSx4YIIEbTmT4myXw/0/l/UgdfE3IBQjirfMVz1fSLpIEAAmLd5gk81b0PRdWJnIean1luoV8umqzGHYRzRqGk3DOfNVv+lEZGOKj+Uqg21fH6LT0sL5ca2W6QaRrNN1rYLSIdHiuJrtg9psE7dnVEo1nMyM80H3OHoNLEB11Ou4LmtG6WbkbHctanU1s0xIIBN0Ut1hZIIlOwT4GqzMYzeFl18CHGy6PEGQJVNtIa0jJZZRvjrXKgxlYCJDhs1hfqDdDq4stgVGw3eLgcRsC2SEGvQDgQlpl05LS+j6NXXMw6Ja5pvI2RtWFhdHYmnBJHC67Z+jG7lESy0A8RKN5To8sJld6YlJ9eB2fFJaxxrhYFv/AIhJP28v3EfBPpWpvsYvHTrkrWHwjndqQGnmrGKwIqADWiMgMuit4amGNDRkF18evfLm9cdf0Bmj2/qJdx+gsrVOmAbBNUxDWiXEKo/SOsIYCZ25eaWi3polyp4nGsZJJvuAJPQKs9r3fM+BuCQotGQvvzhPSfZF+LqPkMZA3m/koHCOeIqPc4bWiw5wrYP3UXGeH1T0naiyg2lUbqiGuGrwcLiOjuisUWmi4lvyG5H7dpju8uGUcWyW2zBBbfaDPvirx1mYevXHzMa0N2xrvDS7iGzG6VN1IvG3Yzajagt9wq1bDkXXLjT76NR7ajAW05BzaQG2BY7cQAQDIvktKl8XUqjQ46zGkkAuEi2cFszfuGRUXHjdbTOb4HqquQjN0hReDD28iPYVWvi2j7X8lMxVchHNWZprGtaNVpkwhY3SNR3ZY0xvNvBUaOi6jz2rJZX9RPtFOjTJIAuV2ehsJ+FTjac0HRmiQy5H1WoQn48Nc1llltFwG9M5SlJapCewEdq/cVUq6Obmw6vdmPsryUIslOZWdMipSc35rRk8XHNXMDpYiA438OSsm6DW0exwPZE91vJZ/H9NZ5vtq0tJCM1cbitYZrn6eiREseb5B0HyhIU6zMmgj/aR5FTcbHR4/Lhe2++so/jwsE42oLFjuhVevpB8Wa7os21yw126OpihvSZWvmuLfjK5NmotLE4kmwAHu6NVnfJh9usxFcBY+P0sxgJccuCzq+FruF3nkFl4r4ZdU+ZxO5aTFN8+EnDMxfxS8vOowFuwkplVfopzSQRcWzSU++Je+b1phsnaUklq5Gdix/WPdqwi08kklpGd7TaLlJu3kmSTI4zPD1UXmySSAjh7uMrdwbAQ4EAg06sgiQf6bjccQOiSSjLqrcto2i2o3Dmo0Pll9YB0w2RM5rG+KmBuGwoaABrVrCwt+GB4JJLHLpc7T+EB2H/y9FqvaJNhmUklpj/mIvaIaL2CuYdohMkqCw7NDekkqJKMuaic0kkjDGSkPokkgFF0QZJJIAuD+XmfNHakkmRPCqOaIySSU5KgeqNwU2NCdJKHRCE0JJKiczpNg/FdYbNncE6SSzvbWdP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901744873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0350"/>
            <a:ext cx="8382000" cy="1008063"/>
          </a:xfrm>
        </p:spPr>
        <p:txBody>
          <a:bodyPr/>
          <a:lstStyle/>
          <a:p>
            <a:pPr algn="l"/>
            <a:r>
              <a:rPr lang="it-IT" altLang="it-IT" sz="2800" b="1" i="1" dirty="0">
                <a:solidFill>
                  <a:schemeClr val="bg2">
                    <a:lumMod val="10000"/>
                  </a:schemeClr>
                </a:solidFill>
              </a:rPr>
              <a:t>Quando per motivi costituzionali (eredo familiari), cui si aggiungono fattori scatenanti quali:</a:t>
            </a:r>
            <a:endParaRPr lang="it-IT" altLang="it-IT" sz="36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16832"/>
            <a:ext cx="9144000" cy="4191000"/>
          </a:xfrm>
        </p:spPr>
        <p:txBody>
          <a:bodyPr>
            <a:normAutofit fontScale="92500" lnSpcReduction="20000"/>
          </a:bodyPr>
          <a:lstStyle/>
          <a:p>
            <a:r>
              <a:rPr lang="it-IT" altLang="it-IT" sz="2800" dirty="0" smtClean="0"/>
              <a:t>Gravidanze (estro-progestinici)</a:t>
            </a:r>
            <a:endParaRPr lang="it-IT" altLang="it-IT" sz="2800" dirty="0"/>
          </a:p>
          <a:p>
            <a:r>
              <a:rPr lang="it-IT" altLang="it-IT" sz="2800" dirty="0"/>
              <a:t>Obesità</a:t>
            </a:r>
          </a:p>
          <a:p>
            <a:r>
              <a:rPr lang="it-IT" altLang="it-IT" sz="2800" dirty="0"/>
              <a:t>Stipsi</a:t>
            </a:r>
          </a:p>
          <a:p>
            <a:r>
              <a:rPr lang="it-IT" altLang="it-IT" sz="2800" dirty="0"/>
              <a:t>Uso </a:t>
            </a:r>
            <a:r>
              <a:rPr lang="it-IT" altLang="it-IT" sz="2800" dirty="0" smtClean="0"/>
              <a:t>estroprogestinici (pillola)</a:t>
            </a:r>
            <a:endParaRPr lang="it-IT" altLang="it-IT" sz="2800" dirty="0"/>
          </a:p>
          <a:p>
            <a:r>
              <a:rPr lang="it-IT" altLang="it-IT" sz="2800" dirty="0"/>
              <a:t>Vita </a:t>
            </a:r>
            <a:r>
              <a:rPr lang="it-IT" altLang="it-IT" sz="2800" dirty="0" smtClean="0"/>
              <a:t>sedentaria ed </a:t>
            </a:r>
            <a:r>
              <a:rPr lang="it-IT" altLang="it-IT" sz="2800" dirty="0" err="1" smtClean="0"/>
              <a:t>abitutini</a:t>
            </a:r>
            <a:r>
              <a:rPr lang="it-IT" altLang="it-IT" sz="2800" dirty="0" smtClean="0"/>
              <a:t>(</a:t>
            </a:r>
            <a:r>
              <a:rPr lang="it-IT" altLang="it-IT" sz="2800" dirty="0" err="1" smtClean="0"/>
              <a:t>staz</a:t>
            </a:r>
            <a:r>
              <a:rPr lang="it-IT" altLang="it-IT" sz="2800" dirty="0" smtClean="0"/>
              <a:t>. Prolungata)</a:t>
            </a:r>
            <a:endParaRPr lang="it-IT" altLang="it-IT" sz="2800" dirty="0"/>
          </a:p>
          <a:p>
            <a:r>
              <a:rPr lang="it-IT" altLang="it-IT" sz="2800" dirty="0"/>
              <a:t>Abbigliamento incongruo</a:t>
            </a:r>
            <a:r>
              <a:rPr lang="it-IT" altLang="it-IT" dirty="0"/>
              <a:t> </a:t>
            </a:r>
            <a:r>
              <a:rPr lang="it-IT" altLang="it-IT" sz="2400" dirty="0"/>
              <a:t>(stretto all’inguine</a:t>
            </a:r>
            <a:r>
              <a:rPr lang="it-IT" altLang="it-IT" sz="2400" dirty="0" smtClean="0"/>
              <a:t>) attenzione scarpe !</a:t>
            </a:r>
            <a:endParaRPr lang="it-IT" altLang="it-IT" dirty="0"/>
          </a:p>
          <a:p>
            <a:r>
              <a:rPr lang="it-IT" altLang="it-IT" sz="2800" dirty="0"/>
              <a:t>Alimentazione inadeguata</a:t>
            </a:r>
            <a:r>
              <a:rPr lang="it-IT" altLang="it-IT" dirty="0"/>
              <a:t> </a:t>
            </a:r>
            <a:r>
              <a:rPr lang="it-IT" altLang="it-IT" sz="2400" dirty="0"/>
              <a:t>(alcool, spezie)</a:t>
            </a:r>
            <a:r>
              <a:rPr lang="it-IT" altLang="it-IT" dirty="0"/>
              <a:t> </a:t>
            </a:r>
            <a:endParaRPr lang="it-IT" altLang="it-IT" dirty="0" smtClean="0"/>
          </a:p>
          <a:p>
            <a:r>
              <a:rPr lang="it-IT" altLang="it-IT" dirty="0" smtClean="0"/>
              <a:t>Familiarità</a:t>
            </a:r>
          </a:p>
          <a:p>
            <a:r>
              <a:rPr lang="it-IT" altLang="it-IT" dirty="0" err="1" smtClean="0"/>
              <a:t>Panniculopatia</a:t>
            </a:r>
            <a:r>
              <a:rPr lang="it-IT" altLang="it-IT" dirty="0" smtClean="0"/>
              <a:t>- </a:t>
            </a:r>
            <a:r>
              <a:rPr lang="it-IT" altLang="it-IT" dirty="0" err="1" smtClean="0"/>
              <a:t>Edemato</a:t>
            </a:r>
            <a:r>
              <a:rPr lang="it-IT" altLang="it-IT" dirty="0" smtClean="0"/>
              <a:t>- Fibrosclerotica (Cellulite!)</a:t>
            </a:r>
            <a:endParaRPr lang="it-IT" altLang="it-IT" dirty="0"/>
          </a:p>
        </p:txBody>
      </p:sp>
      <p:pic>
        <p:nvPicPr>
          <p:cNvPr id="10245" name="Picture 5" descr="insven2 b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64704"/>
            <a:ext cx="2416175" cy="3048000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08639015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382000" cy="1219200"/>
          </a:xfrm>
        </p:spPr>
        <p:txBody>
          <a:bodyPr/>
          <a:lstStyle/>
          <a:p>
            <a:pPr algn="l"/>
            <a:r>
              <a:rPr lang="it-IT" altLang="it-IT" sz="2800" b="1" i="1" dirty="0">
                <a:solidFill>
                  <a:schemeClr val="bg2">
                    <a:lumMod val="10000"/>
                  </a:schemeClr>
                </a:solidFill>
              </a:rPr>
              <a:t>o quando dall’interno per</a:t>
            </a:r>
            <a:r>
              <a:rPr lang="it-IT" altLang="it-IT" sz="2800" dirty="0">
                <a:solidFill>
                  <a:srgbClr val="FFFF00"/>
                </a:solidFill>
              </a:rPr>
              <a:t>:</a:t>
            </a:r>
            <a:endParaRPr lang="it-IT" altLang="it-IT" sz="3600" dirty="0">
              <a:solidFill>
                <a:srgbClr val="FFFF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2743200" cy="1828800"/>
          </a:xfrm>
        </p:spPr>
        <p:txBody>
          <a:bodyPr/>
          <a:lstStyle/>
          <a:p>
            <a:r>
              <a:rPr lang="it-IT" altLang="it-IT" sz="2800" dirty="0" smtClean="0"/>
              <a:t>Trombotiche</a:t>
            </a:r>
            <a:endParaRPr lang="it-IT" altLang="it-IT" sz="2800" dirty="0"/>
          </a:p>
          <a:p>
            <a:r>
              <a:rPr lang="it-IT" altLang="it-IT" sz="2800" dirty="0" smtClean="0"/>
              <a:t>Infiammatorie(flebite!!!)</a:t>
            </a:r>
            <a:endParaRPr lang="it-IT" altLang="it-IT" sz="2800" dirty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33400" y="4114800"/>
            <a:ext cx="6967558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FF33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 dirty="0">
                <a:solidFill>
                  <a:schemeClr val="bg2">
                    <a:lumMod val="10000"/>
                  </a:schemeClr>
                </a:solidFill>
                <a:latin typeface="Times New Roman" charset="0"/>
              </a:rPr>
              <a:t>si alterano i lembi valvolari, </a:t>
            </a:r>
          </a:p>
          <a:p>
            <a:pPr>
              <a:spcBef>
                <a:spcPct val="50000"/>
              </a:spcBef>
            </a:pPr>
            <a:r>
              <a:rPr lang="it-IT" altLang="it-IT" sz="2800" b="1" dirty="0">
                <a:solidFill>
                  <a:schemeClr val="bg2">
                    <a:lumMod val="10000"/>
                  </a:schemeClr>
                </a:solidFill>
                <a:latin typeface="Times New Roman" charset="0"/>
              </a:rPr>
              <a:t>si instaura la cosiddetta </a:t>
            </a:r>
          </a:p>
          <a:p>
            <a:pPr algn="ctr">
              <a:spcBef>
                <a:spcPct val="50000"/>
              </a:spcBef>
            </a:pPr>
            <a:r>
              <a:rPr lang="it-IT" altLang="it-IT" sz="4000" b="1" dirty="0">
                <a:solidFill>
                  <a:schemeClr val="bg2">
                    <a:lumMod val="10000"/>
                  </a:schemeClr>
                </a:solidFill>
                <a:latin typeface="Times New Roman" charset="0"/>
              </a:rPr>
              <a:t>Insufficienza </a:t>
            </a:r>
            <a:r>
              <a:rPr lang="it-IT" altLang="it-IT" sz="4000" b="1" dirty="0" smtClean="0">
                <a:solidFill>
                  <a:schemeClr val="bg2">
                    <a:lumMod val="10000"/>
                  </a:schemeClr>
                </a:solidFill>
                <a:latin typeface="Times New Roman" charset="0"/>
              </a:rPr>
              <a:t>Venosa Cronica </a:t>
            </a:r>
            <a:endParaRPr lang="it-IT" altLang="it-IT" sz="2400" b="1" dirty="0">
              <a:solidFill>
                <a:schemeClr val="bg2">
                  <a:lumMod val="10000"/>
                </a:schemeClr>
              </a:solidFill>
              <a:latin typeface="Times New Roman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4664"/>
            <a:ext cx="3472439" cy="399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87340622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2800" b="1" i="1" u="sng"/>
              <a:t>FATTORI  DI  RISCHIO   NELLE FLEBOPATIE</a:t>
            </a:r>
          </a:p>
        </p:txBody>
      </p:sp>
      <p:sp>
        <p:nvSpPr>
          <p:cNvPr id="1689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341438"/>
            <a:ext cx="9143999" cy="52562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it-IT" altLang="it-IT" sz="2800" i="1" dirty="0"/>
              <a:t>Anomalie ortopediche favorenti la stasi: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i="1" dirty="0"/>
              <a:t>           - gonartrosi con valgismo o varismo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i="1" dirty="0"/>
              <a:t>           - alluce valgo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i="1" dirty="0"/>
              <a:t>           - piede piatto ( angolo di Costa-Bertani)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i="1" dirty="0"/>
              <a:t>           - piede cavo                 “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i="1" dirty="0"/>
              <a:t>           - metatarsalgie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i="1" dirty="0"/>
              <a:t>           - spina calcaneare</a:t>
            </a:r>
            <a:r>
              <a:rPr lang="it-IT" altLang="it-IT" sz="2800" dirty="0"/>
              <a:t> </a:t>
            </a:r>
          </a:p>
          <a:p>
            <a:pPr>
              <a:lnSpc>
                <a:spcPct val="80000"/>
              </a:lnSpc>
            </a:pPr>
            <a:r>
              <a:rPr lang="it-IT" altLang="it-IT" sz="2800" i="1" dirty="0" smtClean="0"/>
              <a:t>Sovrappeso</a:t>
            </a:r>
          </a:p>
          <a:p>
            <a:pPr>
              <a:lnSpc>
                <a:spcPct val="80000"/>
              </a:lnSpc>
            </a:pPr>
            <a:r>
              <a:rPr lang="it-IT" altLang="it-IT" sz="2800" i="1" dirty="0" smtClean="0"/>
              <a:t>Stazione eretta prolungata (lavori </a:t>
            </a:r>
            <a:r>
              <a:rPr lang="it-IT" altLang="it-IT" sz="2800" i="1" dirty="0" err="1" smtClean="0"/>
              <a:t>partcolarmente</a:t>
            </a:r>
            <a:r>
              <a:rPr lang="it-IT" altLang="it-IT" sz="2800" i="1" dirty="0" smtClean="0"/>
              <a:t> a rischio)</a:t>
            </a:r>
            <a:endParaRPr lang="it-IT" altLang="it-IT" sz="2800" i="1" dirty="0"/>
          </a:p>
          <a:p>
            <a:pPr>
              <a:lnSpc>
                <a:spcPct val="80000"/>
              </a:lnSpc>
            </a:pPr>
            <a:r>
              <a:rPr lang="it-IT" altLang="it-IT" sz="2800" i="1" dirty="0" smtClean="0"/>
              <a:t>Disabilità </a:t>
            </a:r>
            <a:r>
              <a:rPr lang="it-IT" altLang="it-IT" sz="2800" i="1" dirty="0"/>
              <a:t>o allettamento che depongono per una vita sedentaria </a:t>
            </a:r>
          </a:p>
          <a:p>
            <a:pPr>
              <a:lnSpc>
                <a:spcPct val="80000"/>
              </a:lnSpc>
            </a:pPr>
            <a:r>
              <a:rPr lang="it-IT" altLang="it-IT" sz="2800" i="1" dirty="0"/>
              <a:t>Stipsi</a:t>
            </a:r>
          </a:p>
        </p:txBody>
      </p:sp>
    </p:spTree>
    <p:extLst>
      <p:ext uri="{BB962C8B-B14F-4D97-AF65-F5344CB8AC3E}">
        <p14:creationId xmlns="" xmlns:p14="http://schemas.microsoft.com/office/powerpoint/2010/main" val="2479516353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it-IT" altLang="it-IT" sz="4000" b="1" i="1" u="sng" dirty="0">
                <a:solidFill>
                  <a:schemeClr val="bg2">
                    <a:lumMod val="10000"/>
                  </a:schemeClr>
                </a:solidFill>
              </a:rPr>
              <a:t>Angolo Costa-Bertani(piede sano)</a:t>
            </a:r>
          </a:p>
        </p:txBody>
      </p:sp>
      <p:pic>
        <p:nvPicPr>
          <p:cNvPr id="247812" name="Picture 4" descr="angolo costa-berta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928670"/>
            <a:ext cx="6840537" cy="5516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11088660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b="1" i="1" u="sng" dirty="0">
                <a:solidFill>
                  <a:schemeClr val="accent6">
                    <a:lumMod val="50000"/>
                  </a:schemeClr>
                </a:solidFill>
              </a:rPr>
              <a:t>Piede cavo e piede piatto</a:t>
            </a:r>
          </a:p>
        </p:txBody>
      </p:sp>
      <p:sp>
        <p:nvSpPr>
          <p:cNvPr id="248837" name="Rectangle 5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it-IT" altLang="it-IT" b="1" i="1"/>
              <a:t>angolo &lt; 108°</a:t>
            </a:r>
          </a:p>
        </p:txBody>
      </p:sp>
      <p:sp>
        <p:nvSpPr>
          <p:cNvPr id="248838" name="Rectangle 6"/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it-IT" altLang="it-IT"/>
              <a:t>         </a:t>
            </a:r>
            <a:r>
              <a:rPr lang="it-IT" altLang="it-IT" b="1" i="1"/>
              <a:t>angolo &gt; 112°</a:t>
            </a:r>
          </a:p>
        </p:txBody>
      </p:sp>
      <p:pic>
        <p:nvPicPr>
          <p:cNvPr id="248839" name="Picture 7" descr="piede ca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20938"/>
            <a:ext cx="4032250" cy="3600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8840" name="Picture 8" descr="piede pi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420938"/>
            <a:ext cx="4032250" cy="3600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5403461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936625"/>
          </a:xfrm>
        </p:spPr>
        <p:txBody>
          <a:bodyPr>
            <a:normAutofit/>
          </a:bodyPr>
          <a:lstStyle/>
          <a:p>
            <a:r>
              <a:rPr lang="it-IT" altLang="it-IT" sz="5400" b="1" i="1" u="sng" dirty="0">
                <a:solidFill>
                  <a:srgbClr val="FFFF00"/>
                </a:solidFill>
              </a:rPr>
              <a:t>Insufficienza Venosa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57338"/>
            <a:ext cx="3810000" cy="4895850"/>
          </a:xfrm>
        </p:spPr>
        <p:txBody>
          <a:bodyPr/>
          <a:lstStyle/>
          <a:p>
            <a:pPr>
              <a:buFontTx/>
              <a:buNone/>
            </a:pPr>
            <a:r>
              <a:rPr lang="it-IT" altLang="it-IT" sz="2800" dirty="0"/>
              <a:t>Dal punto di vista clinico si </a:t>
            </a:r>
            <a:r>
              <a:rPr lang="it-IT" altLang="it-IT" sz="2800" dirty="0" smtClean="0"/>
              <a:t>presenta in</a:t>
            </a:r>
            <a:r>
              <a:rPr lang="it-IT" altLang="it-IT" sz="2800" dirty="0"/>
              <a:t>:</a:t>
            </a:r>
          </a:p>
          <a:p>
            <a:r>
              <a:rPr lang="it-IT" altLang="it-IT" sz="2800" dirty="0"/>
              <a:t>Dolore</a:t>
            </a:r>
          </a:p>
          <a:p>
            <a:r>
              <a:rPr lang="it-IT" altLang="it-IT" sz="2800" dirty="0"/>
              <a:t>Crampi</a:t>
            </a:r>
          </a:p>
          <a:p>
            <a:r>
              <a:rPr lang="it-IT" altLang="it-IT" sz="2800" dirty="0"/>
              <a:t>Formicolii</a:t>
            </a:r>
          </a:p>
          <a:p>
            <a:r>
              <a:rPr lang="it-IT" altLang="it-IT" sz="2800" dirty="0"/>
              <a:t>Edema</a:t>
            </a:r>
          </a:p>
          <a:p>
            <a:r>
              <a:rPr lang="it-IT" altLang="it-IT" sz="2800" dirty="0"/>
              <a:t>Senso di </a:t>
            </a:r>
            <a:r>
              <a:rPr lang="it-IT" altLang="it-IT" sz="2800" dirty="0" smtClean="0"/>
              <a:t>peso</a:t>
            </a:r>
          </a:p>
          <a:p>
            <a:r>
              <a:rPr lang="it-IT" altLang="it-IT" sz="2800" dirty="0" smtClean="0"/>
              <a:t>Irrequietezza</a:t>
            </a:r>
            <a:endParaRPr lang="it-IT" altLang="it-IT" sz="2800" dirty="0"/>
          </a:p>
          <a:p>
            <a:r>
              <a:rPr lang="it-IT" altLang="it-IT" sz="2800" dirty="0" smtClean="0"/>
              <a:t>Varici</a:t>
            </a:r>
            <a:endParaRPr lang="it-IT" altLang="it-IT" sz="2800" dirty="0"/>
          </a:p>
        </p:txBody>
      </p:sp>
      <p:pic>
        <p:nvPicPr>
          <p:cNvPr id="12292" name="Picture 4" descr="insven5 bi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2963" y="1693863"/>
            <a:ext cx="4033837" cy="433863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36245753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19200"/>
          </a:xfrm>
        </p:spPr>
        <p:txBody>
          <a:bodyPr>
            <a:normAutofit/>
          </a:bodyPr>
          <a:lstStyle/>
          <a:p>
            <a:r>
              <a:rPr lang="it-IT" altLang="it-IT" sz="5400" b="1" i="1" u="sng" dirty="0">
                <a:solidFill>
                  <a:srgbClr val="FFFF00"/>
                </a:solidFill>
              </a:rPr>
              <a:t>Insufficienza Venosa</a:t>
            </a:r>
            <a:endParaRPr lang="it-IT" altLang="it-IT" dirty="0">
              <a:solidFill>
                <a:srgbClr val="FFFF0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6172200" cy="5105400"/>
          </a:xfrm>
        </p:spPr>
        <p:txBody>
          <a:bodyPr/>
          <a:lstStyle/>
          <a:p>
            <a:r>
              <a:rPr lang="it-IT" altLang="it-IT" sz="2800" dirty="0"/>
              <a:t>Quando le </a:t>
            </a:r>
            <a:r>
              <a:rPr lang="it-IT" altLang="it-IT" sz="2800" b="1" i="1" dirty="0">
                <a:solidFill>
                  <a:schemeClr val="bg2">
                    <a:lumMod val="10000"/>
                  </a:schemeClr>
                </a:solidFill>
              </a:rPr>
              <a:t>valvole divengono incontinenti </a:t>
            </a:r>
            <a:r>
              <a:rPr lang="it-IT" altLang="it-IT" sz="2800" dirty="0"/>
              <a:t>l’intera colonna ematica grava su tutto il decorso degli assi venosi principali i quali subiscono una </a:t>
            </a:r>
            <a:r>
              <a:rPr lang="it-IT" altLang="it-IT" sz="2800" u="sng" dirty="0"/>
              <a:t>pressione dall’interno verso l’esterno </a:t>
            </a:r>
            <a:r>
              <a:rPr lang="it-IT" altLang="it-IT" sz="2800" dirty="0"/>
              <a:t>sulla parete;</a:t>
            </a:r>
          </a:p>
          <a:p>
            <a:r>
              <a:rPr lang="it-IT" altLang="it-IT" sz="2800" dirty="0"/>
              <a:t>l’incremento pressorio si verifica principalmente nelle </a:t>
            </a:r>
            <a:r>
              <a:rPr lang="it-IT" altLang="it-IT" sz="2800" b="1" i="1" u="sng" dirty="0">
                <a:solidFill>
                  <a:schemeClr val="bg2">
                    <a:lumMod val="10000"/>
                  </a:schemeClr>
                </a:solidFill>
              </a:rPr>
              <a:t>porzioni più declivi dell’arto </a:t>
            </a:r>
            <a:r>
              <a:rPr lang="it-IT" altLang="it-IT" sz="2800" dirty="0"/>
              <a:t>ove si sviluppa in misura maggiore, specialmente nelle ore serali e nella stagione calda</a:t>
            </a:r>
          </a:p>
        </p:txBody>
      </p:sp>
      <p:pic>
        <p:nvPicPr>
          <p:cNvPr id="13316" name="Picture 4" descr="insven2 b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24744"/>
            <a:ext cx="2339752" cy="3140968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353" y="4437112"/>
            <a:ext cx="319665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71859552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052513"/>
          </a:xfrm>
        </p:spPr>
        <p:txBody>
          <a:bodyPr>
            <a:normAutofit/>
          </a:bodyPr>
          <a:lstStyle/>
          <a:p>
            <a:pPr algn="l"/>
            <a:r>
              <a:rPr lang="it-IT" altLang="it-IT" b="1" i="1" dirty="0">
                <a:solidFill>
                  <a:srgbClr val="FFFF00"/>
                </a:solidFill>
                <a:ea typeface="+mn-ea"/>
                <a:cs typeface="+mn-cs"/>
              </a:rPr>
              <a:t>L’esercizio fisico</a:t>
            </a:r>
            <a:endParaRPr lang="it-IT" altLang="it-IT" sz="6600" dirty="0">
              <a:solidFill>
                <a:srgbClr val="FFFF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8720"/>
            <a:ext cx="6781800" cy="33845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altLang="it-IT" sz="2800" b="1" u="sng" dirty="0" smtClean="0">
                <a:solidFill>
                  <a:schemeClr val="accent6">
                    <a:lumMod val="50000"/>
                  </a:schemeClr>
                </a:solidFill>
              </a:rPr>
              <a:t>La deambulazione</a:t>
            </a:r>
            <a:r>
              <a:rPr lang="it-IT" altLang="it-IT" sz="2800" dirty="0"/>
              <a:t>, </a:t>
            </a:r>
            <a:r>
              <a:rPr lang="it-IT" altLang="it-IT" sz="2800" dirty="0" smtClean="0"/>
              <a:t> la cyclette, l’</a:t>
            </a:r>
            <a:r>
              <a:rPr lang="it-IT" altLang="it-IT" sz="2800" dirty="0" err="1" smtClean="0"/>
              <a:t>aereobica</a:t>
            </a:r>
            <a:r>
              <a:rPr lang="it-IT" altLang="it-IT" sz="2800" dirty="0" smtClean="0"/>
              <a:t> </a:t>
            </a:r>
            <a:r>
              <a:rPr lang="it-IT" altLang="it-IT" sz="2800" dirty="0"/>
              <a:t>etc.) </a:t>
            </a:r>
            <a:r>
              <a:rPr lang="it-IT" altLang="it-IT" sz="2800" dirty="0" smtClean="0"/>
              <a:t>migliorano </a:t>
            </a:r>
            <a:r>
              <a:rPr lang="it-IT" altLang="it-IT" sz="2800" dirty="0"/>
              <a:t>il quadro clinico in quanto con la spremitura della suola plantare </a:t>
            </a:r>
            <a:r>
              <a:rPr lang="it-IT" altLang="it-IT" sz="2800" b="1" i="1" dirty="0">
                <a:solidFill>
                  <a:schemeClr val="accent6">
                    <a:lumMod val="50000"/>
                  </a:schemeClr>
                </a:solidFill>
              </a:rPr>
              <a:t>“suola plantare di </a:t>
            </a:r>
            <a:r>
              <a:rPr lang="it-IT" altLang="it-IT" sz="2800" b="1" i="1" dirty="0" err="1">
                <a:solidFill>
                  <a:schemeClr val="accent6">
                    <a:lumMod val="50000"/>
                  </a:schemeClr>
                </a:solidFill>
              </a:rPr>
              <a:t>Lejars</a:t>
            </a:r>
            <a:r>
              <a:rPr lang="it-IT" altLang="it-IT" sz="2800" b="1" i="1" dirty="0">
                <a:solidFill>
                  <a:schemeClr val="accent6">
                    <a:lumMod val="50000"/>
                  </a:schemeClr>
                </a:solidFill>
              </a:rPr>
              <a:t>” </a:t>
            </a:r>
            <a:r>
              <a:rPr lang="it-IT" altLang="it-IT" sz="2800" dirty="0"/>
              <a:t>durante la deambulazione vengono compresse queste vene ed il sangue in esse contenuto viene sospinto verso l’alto in senso centripeto attraverso le vene tibiali e safene;</a:t>
            </a:r>
          </a:p>
        </p:txBody>
      </p:sp>
      <p:pic>
        <p:nvPicPr>
          <p:cNvPr id="16388" name="Picture 4" descr="Soletta di Lejars 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752" y="4720595"/>
            <a:ext cx="2438400" cy="2125662"/>
          </a:xfrm>
          <a:noFill/>
          <a:ln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RITORNO VE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07968"/>
            <a:ext cx="2198712" cy="2130425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gravità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744" y="980728"/>
            <a:ext cx="1908175" cy="3276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24" y="4707968"/>
            <a:ext cx="2019300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4629"/>
            <a:ext cx="2232248" cy="210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34413586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119251"/>
            <a:ext cx="4191000" cy="4495800"/>
          </a:xfrm>
        </p:spPr>
        <p:txBody>
          <a:bodyPr/>
          <a:lstStyle/>
          <a:p>
            <a:r>
              <a:rPr lang="it-IT" altLang="it-IT" sz="2800" dirty="0"/>
              <a:t>Inoltre con l’attivazione dei muscoli del polpaccio, si realizza una spremitura importante del sangue presente nell’arto che, grazie alle valvole unidirezionali, viene indirizzato in senso centripeto verso il circolo iliaco-cavale.</a:t>
            </a:r>
          </a:p>
        </p:txBody>
      </p:sp>
      <p:pic>
        <p:nvPicPr>
          <p:cNvPr id="18436" name="Picture 4" descr="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6" y="908720"/>
            <a:ext cx="3810000" cy="2533650"/>
          </a:xfrm>
          <a:noFill/>
          <a:ln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73016"/>
            <a:ext cx="3810000" cy="2528887"/>
          </a:xfrm>
          <a:prstGeom prst="rect">
            <a:avLst/>
          </a:prstGeom>
          <a:noFill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67214969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vis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228600"/>
            <a:ext cx="5562600" cy="3027363"/>
          </a:xfrm>
          <a:noFill/>
          <a:ln/>
          <a:effectLst>
            <a:outerShdw dist="35921" dir="2700000" algn="ctr" rotWithShape="0">
              <a:srgbClr val="FF3300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3352800"/>
            <a:ext cx="7924800" cy="3200400"/>
          </a:xfrm>
        </p:spPr>
        <p:txBody>
          <a:bodyPr/>
          <a:lstStyle/>
          <a:p>
            <a:pPr>
              <a:buFontTx/>
              <a:buNone/>
            </a:pPr>
            <a:r>
              <a:rPr lang="it-IT" altLang="it-IT" sz="2800" dirty="0"/>
              <a:t>A completare i fattori che favoriscono il ritorno venoso contribuisce in maniera importante anche la </a:t>
            </a:r>
            <a:r>
              <a:rPr lang="it-IT" altLang="it-IT" sz="2800" dirty="0">
                <a:solidFill>
                  <a:srgbClr val="7030A0"/>
                </a:solidFill>
              </a:rPr>
              <a:t>respirazione.</a:t>
            </a:r>
          </a:p>
          <a:p>
            <a:pPr>
              <a:buFontTx/>
              <a:buNone/>
            </a:pPr>
            <a:endParaRPr lang="it-IT" altLang="it-IT" sz="2800" dirty="0"/>
          </a:p>
        </p:txBody>
      </p:sp>
    </p:spTree>
    <p:extLst>
      <p:ext uri="{BB962C8B-B14F-4D97-AF65-F5344CB8AC3E}">
        <p14:creationId xmlns="" xmlns:p14="http://schemas.microsoft.com/office/powerpoint/2010/main" val="2018421216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125538"/>
            <a:ext cx="7924800" cy="5427662"/>
          </a:xfrm>
        </p:spPr>
        <p:txBody>
          <a:bodyPr/>
          <a:lstStyle/>
          <a:p>
            <a:pPr>
              <a:buFontTx/>
              <a:buNone/>
            </a:pPr>
            <a:r>
              <a:rPr lang="it-IT" altLang="it-IT" dirty="0"/>
              <a:t>Le varici si distinguono in:</a:t>
            </a:r>
          </a:p>
          <a:p>
            <a:pPr>
              <a:spcBef>
                <a:spcPct val="30000"/>
              </a:spcBef>
            </a:pPr>
            <a:r>
              <a:rPr lang="it-IT" altLang="it-IT" dirty="0">
                <a:solidFill>
                  <a:srgbClr val="7030A0"/>
                </a:solidFill>
              </a:rPr>
              <a:t>Varici idiopatiche o essenziali o primitive;</a:t>
            </a:r>
          </a:p>
          <a:p>
            <a:pPr>
              <a:spcBef>
                <a:spcPct val="30000"/>
              </a:spcBef>
            </a:pPr>
            <a:r>
              <a:rPr lang="it-IT" altLang="it-IT" dirty="0">
                <a:solidFill>
                  <a:srgbClr val="7030A0"/>
                </a:solidFill>
              </a:rPr>
              <a:t>Varici secondarie.</a:t>
            </a:r>
          </a:p>
          <a:p>
            <a:pPr>
              <a:buFontTx/>
              <a:buNone/>
            </a:pPr>
            <a:r>
              <a:rPr lang="it-IT" altLang="it-IT" dirty="0"/>
              <a:t>Nelle </a:t>
            </a:r>
            <a:r>
              <a:rPr lang="it-IT" altLang="it-IT" u="sng" dirty="0"/>
              <a:t>varici idiopatiche </a:t>
            </a:r>
            <a:r>
              <a:rPr lang="it-IT" altLang="it-IT" dirty="0"/>
              <a:t>il circolo venoso non è, né è stato, in passato obliterato.</a:t>
            </a:r>
          </a:p>
          <a:p>
            <a:pPr>
              <a:buFontTx/>
              <a:buNone/>
            </a:pPr>
            <a:r>
              <a:rPr lang="it-IT" altLang="it-IT" u="sng" dirty="0"/>
              <a:t>Le varici secondarie </a:t>
            </a:r>
            <a:r>
              <a:rPr lang="it-IT" altLang="it-IT" dirty="0"/>
              <a:t>insorgono in un arto ove precedentemente ha avuto luogo una tromboflebite. Fanno parte del quadro, quindi, della </a:t>
            </a:r>
            <a:r>
              <a:rPr lang="it-IT" altLang="it-IT" i="1" u="sng" dirty="0">
                <a:solidFill>
                  <a:srgbClr val="7030A0"/>
                </a:solidFill>
              </a:rPr>
              <a:t>malattia post-flebitica.</a:t>
            </a:r>
          </a:p>
          <a:p>
            <a:pPr>
              <a:buFontTx/>
              <a:buNone/>
            </a:pPr>
            <a:endParaRPr lang="it-IT" altLang="it-IT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sz="3600" b="1"/>
              <a:t>Varici</a:t>
            </a:r>
          </a:p>
        </p:txBody>
      </p:sp>
    </p:spTree>
    <p:extLst>
      <p:ext uri="{BB962C8B-B14F-4D97-AF65-F5344CB8AC3E}">
        <p14:creationId xmlns="" xmlns:p14="http://schemas.microsoft.com/office/powerpoint/2010/main" val="2052122045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43000"/>
            <a:ext cx="9144000" cy="5715000"/>
          </a:xfrm>
        </p:spPr>
      </p:pic>
      <p:sp>
        <p:nvSpPr>
          <p:cNvPr id="2253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sz="3600" b="1"/>
              <a:t>Insufficienza venosa cronica (I.V.C.)</a:t>
            </a:r>
          </a:p>
        </p:txBody>
      </p:sp>
    </p:spTree>
    <p:extLst>
      <p:ext uri="{BB962C8B-B14F-4D97-AF65-F5344CB8AC3E}">
        <p14:creationId xmlns="" xmlns:p14="http://schemas.microsoft.com/office/powerpoint/2010/main" val="1612187470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914400"/>
            <a:ext cx="8534400" cy="56388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dirty="0"/>
              <a:t>TELEANGECTASIA</a:t>
            </a:r>
          </a:p>
          <a:p>
            <a:pPr>
              <a:buNone/>
            </a:pPr>
            <a:endParaRPr lang="it-IT" altLang="it-IT" dirty="0"/>
          </a:p>
          <a:p>
            <a:pPr>
              <a:buFontTx/>
              <a:buNone/>
            </a:pPr>
            <a:r>
              <a:rPr lang="it-IT" altLang="it-IT" sz="2800" dirty="0"/>
              <a:t>Confluenza di venule</a:t>
            </a:r>
          </a:p>
          <a:p>
            <a:pPr>
              <a:buFontTx/>
              <a:buNone/>
            </a:pPr>
            <a:r>
              <a:rPr lang="it-IT" altLang="it-IT" sz="2800" dirty="0"/>
              <a:t> intradermiche</a:t>
            </a:r>
          </a:p>
          <a:p>
            <a:pPr>
              <a:buFontTx/>
              <a:buNone/>
            </a:pPr>
            <a:r>
              <a:rPr lang="it-IT" altLang="it-IT" sz="2800" dirty="0"/>
              <a:t> permanentemente</a:t>
            </a:r>
          </a:p>
          <a:p>
            <a:pPr>
              <a:buFontTx/>
              <a:buNone/>
            </a:pPr>
            <a:r>
              <a:rPr lang="it-IT" altLang="it-IT" sz="2800" dirty="0"/>
              <a:t> dilatate di meno di</a:t>
            </a:r>
          </a:p>
          <a:p>
            <a:pPr>
              <a:buFontTx/>
              <a:buNone/>
            </a:pPr>
            <a:r>
              <a:rPr lang="it-IT" altLang="it-IT" sz="2800" dirty="0"/>
              <a:t> 1 mm di calibro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sz="3600" b="1"/>
              <a:t>Insufficienza venosa cronica (I.V.C.)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64" y="4517060"/>
            <a:ext cx="2571736" cy="234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698" name="AutoShape 2" descr="data:image/jpeg;base64,/9j/4AAQSkZJRgABAQAAAQABAAD/2wCEAAkGBxQSEhQUEhQVFBUWFxYXGBQUFBQXFBgVFRUWFxcUFxQYHCggGBolHBcUITEhJSksLi4uFx8zODMsNygtLisBCgoKDg0OGxAQGywkHyUsLCwsLCwsLCwsLCwsLCwsLCwsLCwsLCwsLCwsLCwsLCwsLCwsLCwsLCwsLCwsLCw3LP/AABEIAM4A9AMBIgACEQEDEQH/xAAcAAABBQEBAQAAAAAAAAAAAAAAAQMEBQYHAgj/xABEEAABAwEFBAYHBQcDBAMAAAABAAIRAwQFEiExBkFRYRMicYGRsQdCk6HB0eEjMnKy8BczUmNzgtIUYuJTkrPxQ2Si/8QAGQEAAwEBAQAAAAAAAAAAAAAAAAMEAgUB/8QAKBEAAgMAAgEDBAIDAQAAAAAAAAECAxEhMRIEQVETIjJSI0JhcYEU/9oADAMBAAIRAxEAPwCJafSxeDar2A0ID3NE0jMBxA9bkpNP0o3gd9H2R/yXPrxH29T+q/8AOVYUGqCyyS9ztV01v+qNzT9JVuO+j7L/AJJ79o1u40vZf8ljqTFIDFP9afyx3/nq/VGnHpHt3Gl7L/kvLvSRbuNL2X/JZo014cxaV0/ky6Kv1Rpf2l2/jR9kf8ky/wBJ94DfR9kf8lnTTUWuxajdLezMqKv1Rpz6U7w40PZH/JMu9K948aHsT/mspUaorwmxsl8iJV1/CNl+1m8pAmh7E/5rS3Tt/balSm1xpQ5zAYpxkXAHeuVWCjiqALaXKz7el/UZ+YJ6kxLjDXwd7SoQnkAIQmbXaWUml9RzWNGrnEADvKAHlCvS9aVnbirPDBun7x5NaMz3LGX76QhJZZWz/NeMv7Wb+0+CwdttT6ry+o5z3He4yezkOSfChvvgTK5Lo0O1e3teu11OyE2ZunS5GqRvjczuz5hWfoivyoWPsdoe572S+m95Jc+m4y4FxMuLXGZ4O5LAVG5ym7NbalmqsrUvv0yHNBMAxqw8iCR3lbs9PvMTEL84kfRaFCue8mWmjTrU/u1GhwnUcWngQZB5hTVKUghCEACEIQAIQhAAhCEACEIQB8nXo37ap/Uf+cqys40Vferftav9R/5yrCznILmW9HdgywotUloTVnU1gUujtGRTXlzVJfTTJatIXvIz0eSh2hmatCzJQa4lep8gyqqMUOoM1Z12qvrDNUwJ5E/Z6hLif1otVczPtqf9Rn5gqTZql1C7jPyWguUfa0/6jPzBVJdEnl2dvSEqmvXaSjRJbOOoPUbu/EdG+a51eu1derW6OrIa85U2ABjWiTJdMvccsuapUWROSN1fG1tOnLaX2juPqDv9bu8Vyza221q9TFWe5w1a3RjeTWjIduqtaNZj82ODuwymLws2NhG8ZhU1ZFiLk5RKGzvkcwpOoUBhwuU6n7lTJEsWeXBR6tOQpjgmqz2tEuIA4krOmmtNb6Kb+LKrrI89R8up8qg+83scMxzaeK6svmK030ymcdJ5FRubCBo4Zg+K+gNi9oW2+yU7Q3IkYajf4arcnt7JzHIhR3ePlqK6fLxxl6hIhJGioQkQAqEiEAKhIhACoQhAHyle372p/Uf+YqXYzLQot7/vav43/mKeu09Rc2a4O3F8l1ZVY0lXWISrNuikY7RHlR3KY6nkmXU4+qE0ZYjWyFGr04U1ghRrQQhdmWyptQ1VXVVvaWzKqbSIVdZNZI01ztw0W9gPjJVtYmHIqtsegHCB4AK9stOB3K6K5IU/tHGLBbRXdVZXdVcSWglzXAnKdADx5LetUC/7zpUKR6bPFkGak9ytthq7IoSwwF2XrUbVpMJLQS0YnEzE6jcF1CO7kuNW2q1znOEmTqYB8AunbJ3o60UOuM2Q3FP3gAOt4yk1y9hklxoxfVkh2IaHz3qLZXSI3jRaW1WcPaWnfp2rCBtSnaXjEY1w5ECN0TIVsbOMZHOvJajQjMLObZGGU8/WPV7tf1xVzdlpc9uJzcMnQGc1E2lu91ZjAxuIh2eYBgjcT3LNn4vDdXElphKgmFvvQ1tWbJbegqO+xtOFpnRtbSm7sP3T2t4LCVAWucDlBg9xhOiuXMLA0ADPEJxTxxfJc/cOhmn2GhY70W7Uf6+xNNR016MU6vEkDq1P7hn2hw3LYLQsVCRCAFQkQgBUJEIAVCRCAPlK+v3lX8b/AM5Vm+h0fV4Nb+UKJXo47Xh41neAeSfJW18tiq78LfJQTX2adaMvuz/AtifkreysmFS3fnCv7I2FDMfpI6PJM1aMqc0gBRLdaGgTMLCTZlzI7imK7Amm29sEmTzSGsHCdU7xaFJ6yFaXKsp08VVg3TJ7Bn8lPtah2WpD3ngzLtLsvJVULkT6h5B4aK6mYnHtPmtE3Idyp7koQwcY81e2enqTwKuj2RbwRmLmW19Um2PDiS0OAGeQEDSO9dMdUDQXOMACSTwXJrwqdJUqVGyAXuIngSqPVPFhLUtZHtNDCSBoYI55q82a2k/0pLS2WGC4TmHAQcPb8FS03guBe6ROeuSdqWIg5EHeNIjioo2eL5KGtNBtZf76jWhgDWGHZHr5HI6dX6qsNsqPqSWlzgM6kEHIZYo1PmoFttjyQPu4QBAJjfuJhazZKlXcwuYymWOMOc8w49bMNgRkqYS19i5R4GLnslRj4LxgzdvkuMbuS0NMyq+8W9ETiIbhOp0/RU2zVAQHDQroeKS4IfJt8nOLc37Spu67su9a+6bva2ztGXXbJMcdPBZO3tmrU0nG45aanRba5HYrPT5CP+0woaUnNpl17agmifsI8XfaxVDj0bwKdRvq4SZx9rTmOWIb13hpnML5/hdR9HV9dLR6F5l9EQJ1NPRvhp4LdtKitiLrtcnkjXpUiEgeCEIQAIQhACoSIQB813LSx22qf4XVD4vIHxU3aGn9qObPIlLsoya1rdwqlv8A+nH4qZtPS6rH8CWn+4fMKecf42Wxn/Kimut+QV/Tdks/djc+QJ81cg/QLmyjsitsmGqq68KRJkjLnPLwVjQoCBOsSltNmkweGQzW4ZFi3yU5oS2BMGd6j1KRGQPw7ld02BriCBBHhG5QrfY8445xu4rXlzgJFRVO6ZIUOxiapngPcT81OtLInJQrF++b3+EFPq7EXcxZv7vZkO5WppkMMaKluetmAd61L7IcHKDPgrYdkMniM3Woh7Sx2jhB7Fl62z1LpHUg8kubMYScPCTpB+C1bVHvUltGq5o62EiQBKtuqjJayWE2uDldei5rjTJiCdMxOibD3NaeR3iVLdUjrQcQ9+S8VqeJpJHWcctdIzEb+PcuVustXQ7d12OtLahY4fZiYOTiIJnsELTbCWvoaVbG+aVPrEg9VpM6AiTMBY2yValneYIaSC1wdm2OBCctFrqOAZiGExLWGGnORPGDxVEWo9Gc00Fs2rp2guFWngbo0/eMbsQ49igXfeb6ReGuxtgwMszxjUahXezl1WSvYiXMmq3FicCcWIElufCIWSNmLNcjz1haldKKWmHXFvgYfMk5arYbJPcaUFwwgmG7xPH3+9ZGmHEgNE4iIlbjZ6xhjCRIccnDIjE3VwI7Uen1z0LnkMJtVql3JebrNWZVb6p6w/iacnN8PfCZIlRyIXQ7WMh6eo71ZbQ2oxr2GWuAcDxBEhPLAejO+5BszzpL6Z5auZ8fHgt8oJR8XhfCXktFSIQsmgQhCABCEIA+fdjWT/qz/wDYqeatr9ozZ6kkmBO7VpB4Kt2MEC087TV81Z7QVIoOH8UN8Tn7pWH+DG8/URm7tbDVcWVk+SiWWmMla2Rua5Mn7nRJtCgAc9+g9yfpWbM78vA7/wBcktnEEngpDhA5ukc+MpfJ4Q61ka8SAMQ/UKFbmggHTcY3KxY3MkHIaj4g9qhWjVpndB4Z6SteJ4zO3hSUK4LPirZ7mO8ZA+JV3bqcCFQ2esaVTF2g9jh84VVD5J703B4ae7h9u1vNdFpsxtDNJ6s9uSxGyVi6Qio4dnzW+swzHaPNdGHBBIxNrszqT3Mdq0wfn2HVeANxWx24uuQK7Rm3qv8Aw7ndxy7+SxwXQhLzjpNKPi8MfthdNOnTbgyL38dMtAOCylRxBbPqGeZmOrH13rq9rsbarYcASJieJXOb2sLqVV7XQXHPIdXPPLh2Ln+pg4PUUVST4ZTWp2JxOsnTyTdGmZzHL6r3Vfnke0Z6paDiXZEzoBxHBI15o1E+z22pZ2tqUKoDnHC5gE/d0cQZBTAtJqZkZuJk7pMnxKH2cjM7yrW4rvo1W1mPeKbgA5tQzlnwnMac80JqfB71yVPRYTyjf+uKsbutb2kim47hAbJM66qbXpMqNYMTWvkMcQBDoH3mzpp705ZrmYGVCHkFs9Y8BqeadGia+5MQ7YvhmhIiOxN1m71HuS0GpSxOM5longNCppGRCvi9WkrWPCPZa7qL2VGOgscHDLeN3Ycx3ldwue8W2miyqzR4mN7XDJzTzBkLhjm7t4zC2Ho3vzoqxs9Q9WqZaNzagGn9wEdoHFLujq1DapY8Z1BCEKUqBCEIAEIQgDgeyuTK3O0VvzkJ3aGpPRN5l3gIHmVH2af1ao/nV/8AyuXm9X4qrRwZ5k/JIueVsqqW2ofoNVpZGqtoKzsjswuQy9os6dLWdI9yfALjOUAef/pNtIzB0hWF32fWRlM+4a8VuC40VJ4V1rp4cXPIcdFAq04GF3jxV9bKcnORw+arbY0OaeOefAg5rcuEYT0ztuOoWdtLOtB0K0Fr9b9ciqK2ardfDCa4Oq3JRDKbQOAVxZn9Ydo81nNn7VjoUzvwjxGR8ld2R/Wb+IeYXVj0cnOTWVqYc0tcJBBBHEHIhcxvWwGhVdTOgzaeLTofh2grqKoNr7s6WljaOvTk9rfWHx7k6mfjLAtjqMI1VO0j6VJnTOp4qkFjTE5uESVahQNorvdXpBrYlpxRvMbgqLo7FiIPk5PVqF05ayZ3r1ZWSHEajMd3AqVedlwPc0QcORjjA8c0zZ2SI0zIXJbxF0SR0bn0XPaWmC0PbHWGKQCOWXvSWO1ilUaZxuBy4Z6AnI9qZsziHPaMmuaQcp7xwM71LZY21KL3CGuaQcMn7sZ68xOfFe5H2PR2+rLgrnCXPGUkzDiffnkp923kRhbVaMJyBdoROnP6KjqWt5DC57nBm4zAz0VlbqnVYKR6Rhbjc0iXtdiMgkaRlwVNVmCLIaaxlqY1wosbqJERhhFCvO6O3XWFm7pt+Mt6R0NZmA0Cc4GERuWnqhuHG3Q55b55KmE9EShh5rs3hM5h2IGNDI1BByIU0CQotWlEjimGGdk2VvkWuztqeuOq8cHjXuORHarhch2Gvv8A09oDXnqVYY/g0+q7uJjsJXXlHZHxZXXLyQIQhYNghCEAfOmy9brV28K1X3vJTltd9uewfFQbhaWWmqdzqlTxxOUu3fv3dgUvqPwLfTr7/wDhYWfUK3s6prK5WtndmuXIvaLGhUEj9divbI3KP0VnWDI7hHwVxYq3VE5kZLXsTzXJILZxcOG5UpfEsjjG/Kc1bPrwSOXDVUNtec89JPvyBW93gXFFVbwJcs9b1e2zLvk/RUVtC1HsY1warYq2TTLf4T7jn81sbJUl7fxN8wuZbH18NRw4ifA/VdEsD+uz8TfMLp1vYo5tkcmzoKCEITDJznaK7egrEAdR3Wb2b29x+CrKlPE1zZiQRPCQui7RXb09Egffb1mdo3d+ngueBW1y844ySyPjI51eGzNeliOHECTmMx2ngoV1XaXVsLiRGLMSRIaTu5jNdWGeSgtuak2TTaGuh+HgC8RMKWfpEnx0Njc85OSV3lr5bx8efYnqVQOaRnJGcDXj8EtroljnMcJdMQZ14/ReLO0tjkf0FDLj/ZQuRnowHanAdTmN3w17lprHYCLP0tKrIccIEdcvj7ueuizdsbJLtJGhlP3beL6EFpgakEA5xqAU6E/k8a0lW+7HUg05tdBJG8HXd2+5M2e9arIgmBMd62VqtFO0FjqZDyWEPiYbIb1SNxnyWXr2ZrHuluIDXcB3plicfuj0Lg1+MixZeDq7cJqBkwerMkjXTmNFaXVaTUBa77zMpgwch81lHvEYsQg6ACQCDlrnnnmrCw299AFzeu0nD1iQM89I1k6pkLnq8jMq1nBoy3XJdW2Gvn/UUMLjNSlDXcS31XeGXaCuSWS0GrTDy0sPD5K42avY2Wu2p6p6rxxYdcuI1HYqpxU46hEJOEuTs6F5pvDgCDIIkEaEHQhelEWAhCEAfOF2VQaj+LalQH/vdmvd5n7fta34pm7h16uUHpamfHrle75P2jDxb5E/NS3fiy+j8kS7M5W9KroqGzVNFZ0Ki5kkXliLTOXHd2f+laWCt1RHDzWcLyHGIz+KtqVSDA5eS9ksQqS0lW209Zo3jXsUK2PnFJ1Bz4Jms44p55pi1VDhidTn2L1exnxwgVnlVNsOSsKzt27XzVXaymx7PJdHq4a2GsOchdNuupL6f4m+YXJbLUio08x5rpVw1pfT/E3zCvq6OfcvuOtIQhPEgsNtbdvR1ekaOrUz7H7x36+K3KiXrYRWpOYd+h4OGhW65+MtMTj5I5q1OtXipTLXFrhBBII5hemq5kiMff2yD31HVKRBDiSWknFPadfqsfaLM5roe0tLTpp3rsbSmLfd1Ou0tqNkEg5ZGRzCgt9Km9iUQtaORVGhwgiJ0UcsIHIb9Tktbt1YmsqsDG4R0Y3ZZGNeyFmKdI9YAEgz4b1C4uDaKE9Q5dtrFB7XlrnA5GHlpM8COCsG3uKhdTqtOBxgHKRwBjdzVPVblnMCe/PRMMfGZ46HtnyhOqtaWHk4RkaGlcNV+FojDJzyyGsnenbTcLw/CGyC8EOmSGgfM+5Jc1vqMLmsl/VJGLMccPdnC1NltPSMa/Q6OBEEHeqq6q5CJynEcw5AcB5KG5sFSxqvNopyrFwTs33o6vjHTNneetTzZzpnd3H3ELZLiF1291CqyqzVh04jQtPIjJdosNqbVptqMMtcAR37jzUt0PF6U1S1YPoQhJGnz5Y2gl5iOu+RzxnNRL+ZBpn8Q8iplGkQ5wzHWd+YpvaJs0mng4e8EfJSzXDOjVw0QLM5WtA71R0HwrKhVhc+aLvYlVZxiOI8FYG0QFXioNd6Sq+QIO/xWe8RgnU6uXz4Juq7RRqdTdwHmm69XMcMx35Qvc5MDdqOqqrQ9TrQ7cqqu7JOgjDIuPNdF2arAup/jZ+YLmdR2a2my9frUM//AJGfmCur6I7VrPoFCEJ5KCEIQBktsbugis0ZGA/t9V3w8FmmrptqoCoxzHaOEFc4tllNKo5jtWmO0bj3hV0T1eLJrY49PAXsLy1egmNGUR71sYrUnsgSRlInmuSWdrRVh7i3DIJzdmJyH63LswVZQ2es7XueKYJcZg5gHPMeJUltXk9Q6EsOaXqHCmGnDhEObhzkuznFGfYd5TNekwUaZwkFxMuyOYIENE6dq6va7koVKYpFkNERGREaZqrqbH0xTYxjiML8ZLgDOYkeAhIdLQxSMnsxZxBfJlroHAZefzWupOxBSqlyU6dJzaTY6xfrMk6jy8FWWKpBgroUxSrwls1T5Pb2xkvTDITldmU8FHac/wBa7wmdmBmsyDPitv6Ob4gmzPORl1OeOrm/HxWSqNxBR7PWdTeHNMOaQQeYMhZlHyjhqL8Xp3RCg3JeTbRRZVbvHWHBw+8PH3QhQNYWacYbT67/AMTvzFRL3bipubykdoz+CmWqpDnD/c7zKiB8qfDob0ZygVMp1FDrMwPc3gfdqPgnadRRWR5LovUT2VF7D9yitevZelHjRIfU4Jqs+R3rwXJl9RaQpIKj1X2t6kVKig13ZJ0EZkiI4rUbLVutS5PZ73NCys5rX7H02k0wRP2tL87VXAlsPoxCVCeRiISoQAizu113YmCq0ZsydzZx7j5laNeXtBBBzByI5LUZeL08lHVhzEJwKTe9hNGq5m7Vp4tOnhp3KK1XdrUSdPBwJUgSpbNoVKEgSrDQxMSFm74svRvxDQ+fBaZRrdZukYW+HaiuXizyyHkinoPxBRqjYMbj+gV4sry1xaVf2DZ2raowjC3/AKjvu938XcqJNR7ER5KYfrtV5dexlWuQ5/2LOLh1yP8Aa3d2n3ra3LszRs4BjpKg9dw3/wC1ujfNXSmnd+o+NXyVt13JSs7MFMGJkkkkkwBJ8BohWaEjWNxGVq7A2RxJPSZkk9fj3Lw30eWMf9X2n0WtQs4jfnL5MXafRlYXuxEVZiMqkfBeB6LrD/O9r9Ft0LLri+0aV1i6bMWPRlYv53tPol/ZpYv5vtPotmhefSh8Hv1rP2ZjP2aWL+b7T6JHejGw/wA72n0W0Qj6UPg8+tP5ZiD6LbD/ADva/RNO9E9gOvTe1PyW8Qvfpx+A+rP5MB+yG7uFf2x+SsLu9HNjolpZ0vVcHCak5tMjctclWsRlzk+2IhKhemREJUIAEiEIAqNpbv6WlIHXZmOY3t/XBYhq6csNtFd/RVSQOo/Mcjvb+uKpon/ViLY+5XtXoLw1OJrRlCoQE5RouecLQSTuCWzaPKfslifVMMbPE7h2lXd3bO76p/safM/JX9KkGiGgADcBASZS+BqM7YdjqLX9LVHSP4H92Dxw7+/wWjAhekiw5N9gkl0CEqReHoISoQAiVCEACEIQAIQhAAhCEACEIQAJEIQAJUiVACIQhACpEqEAIoN82DpqRb6wzaf9w+einIXqePTxrTmoyMHIjUJxgnIZ9i0l6XD0lfE1waHCXazIgEgc5HvVrd9106I6ok/xHN307lTK5ZolVvSiu7Z5zs6nUHD1j8lpLLZGUxDGgD3ntO9PIU8pOXY5JIEISrJ6IhKhAAkSoQAIQhAH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9700" name="AutoShape 4" descr="data:image/jpeg;base64,/9j/4AAQSkZJRgABAQAAAQABAAD/2wCEAAkGBxQSEhQUEhQVFBUWFxYXGBQUFBQXFBgVFRUWFxcUFxQYHCggGBolHBcUITEhJSksLi4uFx8zODMsNygtLisBCgoKDg0OGxAQGywkHyUsLCwsLCwsLCwsLCwsLCwsLCwsLCwsLCwsLCwsLCwsLCwsLCwsLCwsLCwsLCwsLCw3LP/AABEIAM4A9AMBIgACEQEDEQH/xAAcAAABBQEBAQAAAAAAAAAAAAAAAQMEBQYHAgj/xABEEAABAwEFBAYHBQcDBAMAAAABAAIRAwQFEiExBkFRYRMicYGRsQdCk6HB0eEjMnKy8BczUmNzgtIUYuJTkrPxQ2Si/8QAGQEAAwEBAQAAAAAAAAAAAAAAAAMEAgUB/8QAKBEAAgMAAgEDBAIDAQAAAAAAAAECAxEhMRIEQVETIjJSI0JhcYEU/9oADAMBAAIRAxEAPwCJafSxeDar2A0ID3NE0jMBxA9bkpNP0o3gd9H2R/yXPrxH29T+q/8AOVYUGqCyyS9ztV01v+qNzT9JVuO+j7L/AJJ79o1u40vZf8ljqTFIDFP9afyx3/nq/VGnHpHt3Gl7L/kvLvSRbuNL2X/JZo014cxaV0/ky6Kv1Rpf2l2/jR9kf8ky/wBJ94DfR9kf8lnTTUWuxajdLezMqKv1Rpz6U7w40PZH/JMu9K948aHsT/mspUaorwmxsl8iJV1/CNl+1m8pAmh7E/5rS3Tt/balSm1xpQ5zAYpxkXAHeuVWCjiqALaXKz7el/UZ+YJ6kxLjDXwd7SoQnkAIQmbXaWUml9RzWNGrnEADvKAHlCvS9aVnbirPDBun7x5NaMz3LGX76QhJZZWz/NeMv7Wb+0+CwdttT6ry+o5z3He4yezkOSfChvvgTK5Lo0O1e3teu11OyE2ZunS5GqRvjczuz5hWfoivyoWPsdoe572S+m95Jc+m4y4FxMuLXGZ4O5LAVG5ym7NbalmqsrUvv0yHNBMAxqw8iCR3lbs9PvMTEL84kfRaFCue8mWmjTrU/u1GhwnUcWngQZB5hTVKUghCEACEIQAIQhAAhCEACEIQB8nXo37ap/Uf+cqys40Vferftav9R/5yrCznILmW9HdgywotUloTVnU1gUujtGRTXlzVJfTTJatIXvIz0eSh2hmatCzJQa4lep8gyqqMUOoM1Z12qvrDNUwJ5E/Z6hLif1otVczPtqf9Rn5gqTZql1C7jPyWguUfa0/6jPzBVJdEnl2dvSEqmvXaSjRJbOOoPUbu/EdG+a51eu1derW6OrIa85U2ABjWiTJdMvccsuapUWROSN1fG1tOnLaX2juPqDv9bu8Vyza221q9TFWe5w1a3RjeTWjIduqtaNZj82ODuwymLws2NhG8ZhU1ZFiLk5RKGzvkcwpOoUBhwuU6n7lTJEsWeXBR6tOQpjgmqz2tEuIA4krOmmtNb6Kb+LKrrI89R8up8qg+83scMxzaeK6svmK030ymcdJ5FRubCBo4Zg+K+gNi9oW2+yU7Q3IkYajf4arcnt7JzHIhR3ePlqK6fLxxl6hIhJGioQkQAqEiEAKhIhACoQhAHyle372p/Uf+YqXYzLQot7/vav43/mKeu09Rc2a4O3F8l1ZVY0lXWISrNuikY7RHlR3KY6nkmXU4+qE0ZYjWyFGr04U1ghRrQQhdmWyptQ1VXVVvaWzKqbSIVdZNZI01ztw0W9gPjJVtYmHIqtsegHCB4AK9stOB3K6K5IU/tHGLBbRXdVZXdVcSWglzXAnKdADx5LetUC/7zpUKR6bPFkGak9ytthq7IoSwwF2XrUbVpMJLQS0YnEzE6jcF1CO7kuNW2q1znOEmTqYB8AunbJ3o60UOuM2Q3FP3gAOt4yk1y9hklxoxfVkh2IaHz3qLZXSI3jRaW1WcPaWnfp2rCBtSnaXjEY1w5ECN0TIVsbOMZHOvJajQjMLObZGGU8/WPV7tf1xVzdlpc9uJzcMnQGc1E2lu91ZjAxuIh2eYBgjcT3LNn4vDdXElphKgmFvvQ1tWbJbegqO+xtOFpnRtbSm7sP3T2t4LCVAWucDlBg9xhOiuXMLA0ADPEJxTxxfJc/cOhmn2GhY70W7Uf6+xNNR016MU6vEkDq1P7hn2hw3LYLQsVCRCAFQkQgBUJEIAVCRCAPlK+v3lX8b/AM5Vm+h0fV4Nb+UKJXo47Xh41neAeSfJW18tiq78LfJQTX2adaMvuz/AtifkreysmFS3fnCv7I2FDMfpI6PJM1aMqc0gBRLdaGgTMLCTZlzI7imK7Amm29sEmTzSGsHCdU7xaFJ6yFaXKsp08VVg3TJ7Bn8lPtah2WpD3ngzLtLsvJVULkT6h5B4aK6mYnHtPmtE3Idyp7koQwcY81e2enqTwKuj2RbwRmLmW19Um2PDiS0OAGeQEDSO9dMdUDQXOMACSTwXJrwqdJUqVGyAXuIngSqPVPFhLUtZHtNDCSBoYI55q82a2k/0pLS2WGC4TmHAQcPb8FS03guBe6ROeuSdqWIg5EHeNIjioo2eL5KGtNBtZf76jWhgDWGHZHr5HI6dX6qsNsqPqSWlzgM6kEHIZYo1PmoFttjyQPu4QBAJjfuJhazZKlXcwuYymWOMOc8w49bMNgRkqYS19i5R4GLnslRj4LxgzdvkuMbuS0NMyq+8W9ETiIbhOp0/RU2zVAQHDQroeKS4IfJt8nOLc37Spu67su9a+6bva2ztGXXbJMcdPBZO3tmrU0nG45aanRba5HYrPT5CP+0woaUnNpl17agmifsI8XfaxVDj0bwKdRvq4SZx9rTmOWIb13hpnML5/hdR9HV9dLR6F5l9EQJ1NPRvhp4LdtKitiLrtcnkjXpUiEgeCEIQAIQhACoSIQB813LSx22qf4XVD4vIHxU3aGn9qObPIlLsoya1rdwqlv8A+nH4qZtPS6rH8CWn+4fMKecf42Wxn/Kimut+QV/Tdks/djc+QJ81cg/QLmyjsitsmGqq68KRJkjLnPLwVjQoCBOsSltNmkweGQzW4ZFi3yU5oS2BMGd6j1KRGQPw7ld02BriCBBHhG5QrfY8445xu4rXlzgJFRVO6ZIUOxiapngPcT81OtLInJQrF++b3+EFPq7EXcxZv7vZkO5WppkMMaKluetmAd61L7IcHKDPgrYdkMniM3Woh7Sx2jhB7Fl62z1LpHUg8kubMYScPCTpB+C1bVHvUltGq5o62EiQBKtuqjJayWE2uDldei5rjTJiCdMxOibD3NaeR3iVLdUjrQcQ9+S8VqeJpJHWcctdIzEb+PcuVustXQ7d12OtLahY4fZiYOTiIJnsELTbCWvoaVbG+aVPrEg9VpM6AiTMBY2yValneYIaSC1wdm2OBCctFrqOAZiGExLWGGnORPGDxVEWo9Gc00Fs2rp2guFWngbo0/eMbsQ49igXfeb6ReGuxtgwMszxjUahXezl1WSvYiXMmq3FicCcWIElufCIWSNmLNcjz1haldKKWmHXFvgYfMk5arYbJPcaUFwwgmG7xPH3+9ZGmHEgNE4iIlbjZ6xhjCRIccnDIjE3VwI7Uen1z0LnkMJtVql3JebrNWZVb6p6w/iacnN8PfCZIlRyIXQ7WMh6eo71ZbQ2oxr2GWuAcDxBEhPLAejO+5BszzpL6Z5auZ8fHgt8oJR8XhfCXktFSIQsmgQhCABCEIA+fdjWT/qz/wDYqeatr9ozZ6kkmBO7VpB4Kt2MEC087TV81Z7QVIoOH8UN8Tn7pWH+DG8/URm7tbDVcWVk+SiWWmMla2Rua5Mn7nRJtCgAc9+g9yfpWbM78vA7/wBcktnEEngpDhA5ukc+MpfJ4Q61ka8SAMQ/UKFbmggHTcY3KxY3MkHIaj4g9qhWjVpndB4Z6SteJ4zO3hSUK4LPirZ7mO8ZA+JV3bqcCFQ2esaVTF2g9jh84VVD5J703B4ae7h9u1vNdFpsxtDNJ6s9uSxGyVi6Qio4dnzW+swzHaPNdGHBBIxNrszqT3Mdq0wfn2HVeANxWx24uuQK7Rm3qv8Aw7ndxy7+SxwXQhLzjpNKPi8MfthdNOnTbgyL38dMtAOCylRxBbPqGeZmOrH13rq9rsbarYcASJieJXOb2sLqVV7XQXHPIdXPPLh2Ln+pg4PUUVST4ZTWp2JxOsnTyTdGmZzHL6r3Vfnke0Z6paDiXZEzoBxHBI15o1E+z22pZ2tqUKoDnHC5gE/d0cQZBTAtJqZkZuJk7pMnxKH2cjM7yrW4rvo1W1mPeKbgA5tQzlnwnMac80JqfB71yVPRYTyjf+uKsbutb2kim47hAbJM66qbXpMqNYMTWvkMcQBDoH3mzpp705ZrmYGVCHkFs9Y8BqeadGia+5MQ7YvhmhIiOxN1m71HuS0GpSxOM5longNCppGRCvi9WkrWPCPZa7qL2VGOgscHDLeN3Ycx3ldwue8W2miyqzR4mN7XDJzTzBkLhjm7t4zC2Ho3vzoqxs9Q9WqZaNzagGn9wEdoHFLujq1DapY8Z1BCEKUqBCEIAEIQgDgeyuTK3O0VvzkJ3aGpPRN5l3gIHmVH2af1ao/nV/8AyuXm9X4qrRwZ5k/JIueVsqqW2ofoNVpZGqtoKzsjswuQy9os6dLWdI9yfALjOUAef/pNtIzB0hWF32fWRlM+4a8VuC40VJ4V1rp4cXPIcdFAq04GF3jxV9bKcnORw+arbY0OaeOefAg5rcuEYT0ztuOoWdtLOtB0K0Fr9b9ciqK2ardfDCa4Oq3JRDKbQOAVxZn9Ydo81nNn7VjoUzvwjxGR8ld2R/Wb+IeYXVj0cnOTWVqYc0tcJBBBHEHIhcxvWwGhVdTOgzaeLTofh2grqKoNr7s6WljaOvTk9rfWHx7k6mfjLAtjqMI1VO0j6VJnTOp4qkFjTE5uESVahQNorvdXpBrYlpxRvMbgqLo7FiIPk5PVqF05ayZ3r1ZWSHEajMd3AqVedlwPc0QcORjjA8c0zZ2SI0zIXJbxF0SR0bn0XPaWmC0PbHWGKQCOWXvSWO1ilUaZxuBy4Z6AnI9qZsziHPaMmuaQcp7xwM71LZY21KL3CGuaQcMn7sZ68xOfFe5H2PR2+rLgrnCXPGUkzDiffnkp923kRhbVaMJyBdoROnP6KjqWt5DC57nBm4zAz0VlbqnVYKR6Rhbjc0iXtdiMgkaRlwVNVmCLIaaxlqY1wosbqJERhhFCvO6O3XWFm7pt+Mt6R0NZmA0Cc4GERuWnqhuHG3Q55b55KmE9EShh5rs3hM5h2IGNDI1BByIU0CQotWlEjimGGdk2VvkWuztqeuOq8cHjXuORHarhch2Gvv8A09oDXnqVYY/g0+q7uJjsJXXlHZHxZXXLyQIQhYNghCEAfOmy9brV28K1X3vJTltd9uewfFQbhaWWmqdzqlTxxOUu3fv3dgUvqPwLfTr7/wDhYWfUK3s6prK5WtndmuXIvaLGhUEj9divbI3KP0VnWDI7hHwVxYq3VE5kZLXsTzXJILZxcOG5UpfEsjjG/Kc1bPrwSOXDVUNtec89JPvyBW93gXFFVbwJcs9b1e2zLvk/RUVtC1HsY1warYq2TTLf4T7jn81sbJUl7fxN8wuZbH18NRw4ifA/VdEsD+uz8TfMLp1vYo5tkcmzoKCEITDJznaK7egrEAdR3Wb2b29x+CrKlPE1zZiQRPCQui7RXb09Egffb1mdo3d+ngueBW1y844ySyPjI51eGzNeliOHECTmMx2ngoV1XaXVsLiRGLMSRIaTu5jNdWGeSgtuak2TTaGuh+HgC8RMKWfpEnx0Njc85OSV3lr5bx8efYnqVQOaRnJGcDXj8EtroljnMcJdMQZ14/ReLO0tjkf0FDLj/ZQuRnowHanAdTmN3w17lprHYCLP0tKrIccIEdcvj7ueuizdsbJLtJGhlP3beL6EFpgakEA5xqAU6E/k8a0lW+7HUg05tdBJG8HXd2+5M2e9arIgmBMd62VqtFO0FjqZDyWEPiYbIb1SNxnyWXr2ZrHuluIDXcB3plicfuj0Lg1+MixZeDq7cJqBkwerMkjXTmNFaXVaTUBa77zMpgwch81lHvEYsQg6ACQCDlrnnnmrCw299AFzeu0nD1iQM89I1k6pkLnq8jMq1nBoy3XJdW2Gvn/UUMLjNSlDXcS31XeGXaCuSWS0GrTDy0sPD5K42avY2Wu2p6p6rxxYdcuI1HYqpxU46hEJOEuTs6F5pvDgCDIIkEaEHQhelEWAhCEAfOF2VQaj+LalQH/vdmvd5n7fta34pm7h16uUHpamfHrle75P2jDxb5E/NS3fiy+j8kS7M5W9KroqGzVNFZ0Ki5kkXliLTOXHd2f+laWCt1RHDzWcLyHGIz+KtqVSDA5eS9ksQqS0lW209Zo3jXsUK2PnFJ1Bz4Jms44p55pi1VDhidTn2L1exnxwgVnlVNsOSsKzt27XzVXaymx7PJdHq4a2GsOchdNuupL6f4m+YXJbLUio08x5rpVw1pfT/E3zCvq6OfcvuOtIQhPEgsNtbdvR1ekaOrUz7H7x36+K3KiXrYRWpOYd+h4OGhW65+MtMTj5I5q1OtXipTLXFrhBBII5hemq5kiMff2yD31HVKRBDiSWknFPadfqsfaLM5roe0tLTpp3rsbSmLfd1Ou0tqNkEg5ZGRzCgt9Km9iUQtaORVGhwgiJ0UcsIHIb9Tktbt1YmsqsDG4R0Y3ZZGNeyFmKdI9YAEgz4b1C4uDaKE9Q5dtrFB7XlrnA5GHlpM8COCsG3uKhdTqtOBxgHKRwBjdzVPVblnMCe/PRMMfGZ46HtnyhOqtaWHk4RkaGlcNV+FojDJzyyGsnenbTcLw/CGyC8EOmSGgfM+5Jc1vqMLmsl/VJGLMccPdnC1NltPSMa/Q6OBEEHeqq6q5CJynEcw5AcB5KG5sFSxqvNopyrFwTs33o6vjHTNneetTzZzpnd3H3ELZLiF1291CqyqzVh04jQtPIjJdosNqbVptqMMtcAR37jzUt0PF6U1S1YPoQhJGnz5Y2gl5iOu+RzxnNRL+ZBpn8Q8iplGkQ5wzHWd+YpvaJs0mng4e8EfJSzXDOjVw0QLM5WtA71R0HwrKhVhc+aLvYlVZxiOI8FYG0QFXioNd6Sq+QIO/xWe8RgnU6uXz4Juq7RRqdTdwHmm69XMcMx35Qvc5MDdqOqqrQ9TrQ7cqqu7JOgjDIuPNdF2arAup/jZ+YLmdR2a2my9frUM//AJGfmCur6I7VrPoFCEJ5KCEIQBktsbugis0ZGA/t9V3w8FmmrptqoCoxzHaOEFc4tllNKo5jtWmO0bj3hV0T1eLJrY49PAXsLy1egmNGUR71sYrUnsgSRlInmuSWdrRVh7i3DIJzdmJyH63LswVZQ2es7XueKYJcZg5gHPMeJUltXk9Q6EsOaXqHCmGnDhEObhzkuznFGfYd5TNekwUaZwkFxMuyOYIENE6dq6va7koVKYpFkNERGREaZqrqbH0xTYxjiML8ZLgDOYkeAhIdLQxSMnsxZxBfJlroHAZefzWupOxBSqlyU6dJzaTY6xfrMk6jy8FWWKpBgroUxSrwls1T5Pb2xkvTDITldmU8FHac/wBa7wmdmBmsyDPitv6Ob4gmzPORl1OeOrm/HxWSqNxBR7PWdTeHNMOaQQeYMhZlHyjhqL8Xp3RCg3JeTbRRZVbvHWHBw+8PH3QhQNYWacYbT67/AMTvzFRL3bipubykdoz+CmWqpDnD/c7zKiB8qfDob0ZygVMp1FDrMwPc3gfdqPgnadRRWR5LovUT2VF7D9yitevZelHjRIfU4Jqs+R3rwXJl9RaQpIKj1X2t6kVKig13ZJ0EZkiI4rUbLVutS5PZ73NCys5rX7H02k0wRP2tL87VXAlsPoxCVCeRiISoQAizu113YmCq0ZsydzZx7j5laNeXtBBBzByI5LUZeL08lHVhzEJwKTe9hNGq5m7Vp4tOnhp3KK1XdrUSdPBwJUgSpbNoVKEgSrDQxMSFm74svRvxDQ+fBaZRrdZukYW+HaiuXizyyHkinoPxBRqjYMbj+gV4sry1xaVf2DZ2raowjC3/AKjvu938XcqJNR7ER5KYfrtV5dexlWuQ5/2LOLh1yP8Aa3d2n3ra3LszRs4BjpKg9dw3/wC1ujfNXSmnd+o+NXyVt13JSs7MFMGJkkkkkwBJ8BohWaEjWNxGVq7A2RxJPSZkk9fj3Lw30eWMf9X2n0WtQs4jfnL5MXafRlYXuxEVZiMqkfBeB6LrD/O9r9Ft0LLri+0aV1i6bMWPRlYv53tPol/ZpYv5vtPotmhefSh8Hv1rP2ZjP2aWL+b7T6JHejGw/wA72n0W0Qj6UPg8+tP5ZiD6LbD/ADva/RNO9E9gOvTe1PyW8Qvfpx+A+rP5MB+yG7uFf2x+SsLu9HNjolpZ0vVcHCak5tMjctclWsRlzk+2IhKhemREJUIAEiEIAqNpbv6WlIHXZmOY3t/XBYhq6csNtFd/RVSQOo/Mcjvb+uKpon/ViLY+5XtXoLw1OJrRlCoQE5RouecLQSTuCWzaPKfslifVMMbPE7h2lXd3bO76p/safM/JX9KkGiGgADcBASZS+BqM7YdjqLX9LVHSP4H92Dxw7+/wWjAhekiw5N9gkl0CEqReHoISoQAiVCEACEIQAIQhAAhCEACEIQAJEIQAJUiVACIQhACpEqEAIoN82DpqRb6wzaf9w+einIXqePTxrTmoyMHIjUJxgnIZ9i0l6XD0lfE1waHCXazIgEgc5HvVrd9106I6ok/xHN307lTK5ZolVvSiu7Z5zs6nUHD1j8lpLLZGUxDGgD3ntO9PIU8pOXY5JIEISrJ6IhKhAAkSoQAIQhAH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583" y="6643710"/>
            <a:ext cx="235417" cy="21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2" name="Picture 6" descr="https://encrypted-tbn3.gstatic.com/images?q=tbn:ANd9GcTjeCJK-95i9SMGrqlSX5T2dcenyJvU106qSEhepSO092vxugpjK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2143116"/>
            <a:ext cx="2500330" cy="3350959"/>
          </a:xfrm>
          <a:prstGeom prst="rect">
            <a:avLst/>
          </a:prstGeom>
          <a:noFill/>
        </p:spPr>
      </p:pic>
      <p:pic>
        <p:nvPicPr>
          <p:cNvPr id="29704" name="Picture 8" descr="https://encrypted-tbn2.gstatic.com/images?q=tbn:ANd9GcRPf40X_fmBrRumrdWgkeD9WNhsVjaXYJHHNsw4aiZ-A5nrL0gvAQ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1857364"/>
            <a:ext cx="2543175" cy="1800225"/>
          </a:xfrm>
          <a:prstGeom prst="rect">
            <a:avLst/>
          </a:prstGeom>
          <a:noFill/>
        </p:spPr>
      </p:pic>
      <p:pic>
        <p:nvPicPr>
          <p:cNvPr id="27650" name="Picture 2" descr="https://encrypted-tbn3.gstatic.com/images?q=tbn:ANd9GcTO-NyIUWQjwtNVk5e5Ng8IY18qYNvPFywU0NkJIo8EMnGUx5OZ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4643446"/>
            <a:ext cx="2543175" cy="1800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58901409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914400"/>
            <a:ext cx="8534400" cy="56388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dirty="0"/>
              <a:t>CORONA FLEBECTASICA</a:t>
            </a:r>
          </a:p>
          <a:p>
            <a:pPr>
              <a:buFontTx/>
              <a:buNone/>
            </a:pPr>
            <a:endParaRPr lang="it-IT" altLang="it-IT" sz="2400" dirty="0"/>
          </a:p>
          <a:p>
            <a:pPr>
              <a:buFontTx/>
              <a:buNone/>
            </a:pPr>
            <a:endParaRPr lang="it-IT" altLang="it-IT" sz="2400" dirty="0"/>
          </a:p>
          <a:p>
            <a:pPr>
              <a:buFontTx/>
              <a:buNone/>
            </a:pPr>
            <a:r>
              <a:rPr lang="it-IT" altLang="it-IT" sz="2800" dirty="0" err="1"/>
              <a:t>Teleangectasie</a:t>
            </a:r>
            <a:r>
              <a:rPr lang="it-IT" altLang="it-IT" sz="2800" dirty="0"/>
              <a:t> intradermiche</a:t>
            </a:r>
          </a:p>
          <a:p>
            <a:pPr>
              <a:buFontTx/>
              <a:buNone/>
            </a:pPr>
            <a:r>
              <a:rPr lang="it-IT" altLang="it-IT" sz="2800" dirty="0"/>
              <a:t> a ventaglio localizzate nella</a:t>
            </a:r>
          </a:p>
          <a:p>
            <a:pPr>
              <a:buFontTx/>
              <a:buNone/>
            </a:pPr>
            <a:r>
              <a:rPr lang="it-IT" altLang="it-IT" sz="2800" dirty="0"/>
              <a:t> regione laterale e mediale</a:t>
            </a:r>
          </a:p>
          <a:p>
            <a:pPr>
              <a:buFontTx/>
              <a:buNone/>
            </a:pPr>
            <a:r>
              <a:rPr lang="it-IT" altLang="it-IT" sz="2800" dirty="0"/>
              <a:t> del piede</a:t>
            </a:r>
          </a:p>
          <a:p>
            <a:pPr>
              <a:buFontTx/>
              <a:buNone/>
            </a:pPr>
            <a:endParaRPr lang="it-IT" altLang="it-IT" sz="28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sz="3600" b="1" dirty="0"/>
              <a:t>Insufficienza venosa cronica (</a:t>
            </a:r>
            <a:r>
              <a:rPr lang="it-IT" altLang="it-IT" sz="3600" b="1" dirty="0" err="1"/>
              <a:t>I.V.C.</a:t>
            </a:r>
            <a:r>
              <a:rPr lang="it-IT" altLang="it-IT" sz="3600" b="1" dirty="0"/>
              <a:t>)</a:t>
            </a:r>
          </a:p>
        </p:txBody>
      </p:sp>
      <p:pic>
        <p:nvPicPr>
          <p:cNvPr id="26626" name="Picture 2" descr="https://encrypted-tbn1.gstatic.com/images?q=tbn:ANd9GcRWwN9F3zZTihq7NXZXzSFJJHEVOqYy1gs9uMjKFnAKHM_TDEcWf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43858" y="2500306"/>
            <a:ext cx="4614422" cy="3043248"/>
          </a:xfrm>
          <a:prstGeom prst="rect">
            <a:avLst/>
          </a:prstGeom>
          <a:noFill/>
        </p:spPr>
      </p:pic>
      <p:sp>
        <p:nvSpPr>
          <p:cNvPr id="26628" name="AutoShape 4" descr="data:image/jpeg;base64,/9j/4AAQSkZJRgABAQAAAQABAAD/2wCEAAkGBxQSEhUUERQWFBMXFBgXGBcXFBQVFxYcGBQWFxQVFxYYHCggGBolHRQUITEhJSkrLi4uFx8zODMsNygtLiwBCgoKDg0OGxAQGy8kHyQsLCwsLCwsLCwsLCwsLCwsLCwsLCwsLCwsLCwsLCwsLCwsLCwsLCwsLCwsLCwsLDcsNP/AABEIAIUAyAMBIgACEQEDEQH/xAAcAAACAgMBAQAAAAAAAAAAAAADBAAFAQIGBwj/xAA6EAABAwIEAwUFBwMFAQAAAAABAAIRAyEEMUFREmFxBQYigaETkbHB8BQVMkJS0fEHguEWIzNDclP/xAAZAQACAwEAAAAAAAAAAAAAAAACAwABBAX/xAAlEQACAgICAgEEAwAAAAAAAAAAAQIRAyESUTFBBBMiYXEFFBX/2gAMAwEAAhEDEQA/AO3aZj1CZw7gMgLeUdEv0WzTOWY9eSxqRraLSlUm31zRXGyUo1PI/FGZUhU2CYcFhzZ/lbOCwHTmlSQaYnicKIsqypheHLT6kK/dySuKp2slUGma9l95CwhlaS39Wo67rq6NZrgHNIcDkReVweIw+9kvg61Wi6aTo5ZtPULRi+S1qWxU8CluJ6OpK53Ad6GmBWb7M75sPnp5roGuBEgyDqFtjOMvDMsoyjpm0rCiiMAiiiwVZTB1UPi0RKuSXc5QBgC6CnKFcOSdQpT2paZCgNlriKIcLqkxFGDZWX2uWpdzpEJqiLcjjO2q/szdcB3k70tpyJl2wK7T+p+Ff9ke6l+Jt7L57e8kyTJ3SWqY+C5Ic7S7VqVjLjbbRYSKioclR9SMePMLfiCRwtS19R6pzg0OqxNGywtGrdNMcHZTM5SkuiLSfvafrNAy6LFtSQsOhCY74LZu+yiAaCRqR80Jz4RgZHwWIt4tFHAtSE6xBB1lIeyLeY+CZxRvIB67pV2PaHxNy3LJC8Ycb9AsRTBEj3LGA7UrYb/jPEw34HZf2nREAkcTbGcjqlXGTHCdegQ04u0FqSpnadjd4KWIsPBU1Y7Py/UOit5XlOIwrrOHhcDII05ghXnY3e97CGYkFwH/AGAeL+4arVj+SvEzLkwVuJ3RWJS+DxtOq3ipvDxyOXUaI7lrWzI9Aa7oSJqyjY6pAKr8PUGZMBEkLY89tlWYmrBgZrGN7Y/LRHEd9Al8LSIlzzLj6IlG2C3SGKToMIrdUGgZKMU9KhQpjqAqNLXZEQvmjvl2L9kxT6f5Z4m9Dovp+o1eR/1s7GltOu0fhJDuhhKyx1Y7DKnR4+oookGo+jMJXtBzVrRqSFT1cO+m4seIe2x5jRw5I9GtbYhZZR9D1K9lxE6qTGeXolMPiTqj1G2QOOhiex2mdN0dg3SmF05KxjiFkMYltitI8LiXGPq0BMVsQALzJyAQsTQi4uVuykZkwfinpA2hDtGpPhbPiFjExzXOPdFYUy4FwuTFzsJ0XUVKRBlrZJf4jyRaPZ7BNgSb+7JFSDc0lZXNbwjicCJ8h1WG0i42cIjzVhjqR4PwyOeSquAMBIB4uUnPOEHCyQnZjE0Q0bmdf3CWNHiOk8lb1aPFDZvHK/VD9gGmBE+vkkTxh81W/JVsoupniYSxw1bb37hW2C71VWiKzA8fqb4XeYyK24QbEXSWIw4tCXB5IP7QJRhk8os8Z3gpPbYxyIISFDFteJc8EbcQSb6PSPig1ezm7R5J6+ZNeUmJfwovwy6biRkyPJMNfZcv9kgbcx8UhWNVoMPMf+inL+RS8xF/5sn4keg4WmmQxea0e1K4hvtHgTvI9bqzodvVmXDg8ahwn1GSL/Qg+wJfx2SPtM7T2Ylct/UbCsdgqwdlwk+i1f3lrGPA0dJ+are23VcTTLXlvCbcMET1Mq5fNx15Bj8LJZ89rC9ow3cmiwQadMnmJPxWFn/uLpmr+u+z2DvB2MK7eJv/ACNHhO+7SuEr0y0wRBXqi5Dvj2ZH+40WNnddCtU1aM8HRz9J1s1Y4arxeSomviR5ImAxMOAPRJqzRFl+2vw+9OUKx0yJISLcPxapyk3T3/JVGITkh0yc9PcsNqCTyj1W1F1o1lR9GDxDWEQCr2EaAIQYEuvqtMQ7nkJ5X3S7sWAANDrOVtVFZao2xWKIIZAMgmTKUeyagHFFrgDM79EHHO4oBmSRw5+KDJn0WmDe5ziWAwTBcc7dUdBRVDrcOBWmJAbdxTZw7SSTF8oS1bju68RaBco2DJAEi0RJiZ6KmrBlVJi8cLvFl+U6zzWtcm/hm4EZTzvknK1Nz4EcIvexvoUuyjUaYJafnulSh7RcJJeQDcEbRkLEZo76WkSI+pT2HEZj1WHWnK/0EiSscmUj2jIjL6KSxWDm43V7Vw52k63Sr6JBgj1S3BDeRzGLwJE5i2mfkg0qZ4cojMmQuhq4cRe31l0WzaTeHcJbxhNs59jyLZ+cp4XyHlfNN1Oz2wbRGgWjMKdMuSGmtA6M0n7g/FZRGsI1+aiIFo9GS+Pw4qMcw6j+CjrIXaOUeV43ClpNrjMJSmR5rrO92F4KgeMnC/ULkcVTi7evqs70zVF6susFi8gVcUHDfNchQqkZXVrgsRe8wfRUgns6dp2yW7Kwm+SpKeKMW/hGq4kARrE5qMFRscxjOIeHLkgPoDhvBEbZoX2nwyTA/Uj08RYSJtoDCKNl1TBXLQbAxEc/3yUpm0NvFzHqjltr8j5omHAkyNLDfdF+yN14B4Wo5pIfeTbZoj43TlxG2tks54A4c3fHmZyTIPG0wcxmpQMuwxj606JN7HGZi34en7pmibT9BbVQhWnQF6EKLibEQ4H6MJsNte4QKlSCCBJn+UXjBGoVOKYam0ZDJHJL1KM5/XKUahUtZEqFJcKHLIVdegMjaUJuDgEi/JN1KXEZn/CIKeXNKkkN5aKxrTMG4Q20yLCJVm6kZPJYfSjql8SuVsr6dC82n4KKwZT5dVFKI5M6yFFlYXXOaVHeXC8dMbgrgMdQIkQQZ969M7UZNJ3RcDiPFJzLbOG43SMi3ZoxbRz7wfymD+yYovqRmi4qjeR9f5Q8O4tcdkKCY/gajgYcLHVNuaI65hL0rRtPuTnDOX8Kworegz3Q2w8t0bC1YnPQj9low5CLbrfGWAOmu3VEmipJjnEDcLDswW7+7dKU3lvMHJYfiOEOAvF43Q+yfocxL4vnqtcPUI4omC6055ZINHEBzb33UqHhAN4CnIFxY7h3Gb2I9U08TG6RY+Yz+ada4T5KORUYbIacmwhQMkwREI83t581sz1VWHxAGlqFHU9+qbLbLHDaDCjsGiu9gCDpP1Kw2lz5X0TgZ9fusupRdJnEYqEYt81gA6j65J5w2+uiC9vuSgk6FnvAGSi1xbLWElRSw1R08rR1QBCPMlCcYyXXUTkORvXrSCCLELzvFVPZVoG8HYjQLu6g3XHd78P/ALgc0WIv5Ic0PstD/jTXPi/YJ1MOEaRb9uqRrYeMkbB4jwidfQ/sUXjFllRscTFKbJmjU8NrQbrSm4E+SlSnlzVEjF+hgV+sSo/Eg55bJVlMgyta48UtF5UroNLs3birRk0ZborKomSYG6U4c9D8+SZoUiS3Qa/Xmib0BGI3gagIPDzTlVnhIKQoYcNcY1VgyqDbVDplt0yMabbxYo/tjFxdb0omBcQo5gzIURT82hqg6180wG7JOgITjT5oqBcjcBbELTjWKlX3qAmSyLqOQTiln2+qpotJkLZ+SAKwNiie0ByuhGOKZQ/TTDBvfeCojvLc1hEsaBssHFBL1q+psgl110YxOS5BHmyru28N7SkeG7m3A3jTzCb9ohO1R8dUUpU7PPW1QCY/C7Lly8kxTriIOY1Ru9/ZTqE4imJouvVaM2H/AOgG26oPtEQc2nIjVczLB43+Ds4M0ckfydDh6gBTwdK5VmOG90/S7REWKDkjTFF5VMiyE0SYyGaqx2nf5IdTtUaeSnIutF5UY0pmjUELlvvfMojO2YspyBaOp4wtA7hMrnm9s3ubIv343KQq5IFqzqabxoUanW3XJUu1wNbIn3wAblTkLcDrfbhZ+2gLk/vhujhCGe12tP4hHVWpoHgjrD2gIWPtgIsVxdbvAwXDvKUF/eunq4K+ZHA7N+JQB2joTbRcDX7405tUHvCBU76UALvHvVOdhqKiegVsSRdpQ3duNFnWO68xxn9Q6YENJO0Sufx3f17vws95RRT9IXKcfZ65je8MAw4BReA4/tytV/E8gbNsFEzgwHmR9bVAFh9hKii6COSaArfkoorKMFoILSAQRBBuCvF+/VP7rrsFDxUaxJ9k7KmR+g6C+SiiXlScWNxNqRthKrXtngAtOe/NHZVHDZqiix8V0bFOXYJmKmQRMRqkO0e1TTHEGyb6/wCFFEuh3J9nLYvvhU0YB5kqvf3nrkzxAdAoomxhHoW5y7Mf6lxH6/RanvJiNHgdAoorUI9A85dmT3kxH6/RT/UmI/Wooq+nDon1Jdmju8Nc/nWju3K5/wCxyiipYodF/Un2LPxtQ5vcf7iguqk5k+8rKiJJFWzQrCiisEwooooQiiiihD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6630" name="AutoShape 6" descr="data:image/jpeg;base64,/9j/4AAQSkZJRgABAQAAAQABAAD/2wCEAAkGBxQSEhUUERQWFBMXFBgXGBcXFBQVFxYcGBQWFxQVFxYYHCggGBolHRQUITEhJSkrLi4uFx8zODMsNygtLiwBCgoKDg0OGxAQGy8kHyQsLCwsLCwsLCwsLCwsLCwsLCwsLCwsLCwsLCwsLCwsLCwsLCwsLCwsLCwsLCwsLDcsNP/AABEIAIUAyAMBIgACEQEDEQH/xAAcAAACAgMBAQAAAAAAAAAAAAADBAAFAQIGBwj/xAA6EAABAwIEAwUFBwMFAQAAAAABAAIRAyEEMUFREmFxBQYigaETkbHB8BQVMkJS0fEHguEWIzNDclP/xAAZAQACAwEAAAAAAAAAAAAAAAACAwABBAX/xAAlEQACAgICAgEEAwAAAAAAAAAAAQIRAyESUTFBBBMiYXEFFBX/2gAMAwEAAhEDEQA/AO3aZj1CZw7gMgLeUdEv0WzTOWY9eSxqRraLSlUm31zRXGyUo1PI/FGZUhU2CYcFhzZ/lbOCwHTmlSQaYnicKIsqypheHLT6kK/dySuKp2slUGma9l95CwhlaS39Wo67rq6NZrgHNIcDkReVweIw+9kvg61Wi6aTo5ZtPULRi+S1qWxU8CluJ6OpK53Ad6GmBWb7M75sPnp5roGuBEgyDqFtjOMvDMsoyjpm0rCiiMAiiiwVZTB1UPi0RKuSXc5QBgC6CnKFcOSdQpT2paZCgNlriKIcLqkxFGDZWX2uWpdzpEJqiLcjjO2q/szdcB3k70tpyJl2wK7T+p+Ff9ke6l+Jt7L57e8kyTJ3SWqY+C5Ic7S7VqVjLjbbRYSKioclR9SMePMLfiCRwtS19R6pzg0OqxNGywtGrdNMcHZTM5SkuiLSfvafrNAy6LFtSQsOhCY74LZu+yiAaCRqR80Jz4RgZHwWIt4tFHAtSE6xBB1lIeyLeY+CZxRvIB67pV2PaHxNy3LJC8Ycb9AsRTBEj3LGA7UrYb/jPEw34HZf2nREAkcTbGcjqlXGTHCdegQ04u0FqSpnadjd4KWIsPBU1Y7Py/UOit5XlOIwrrOHhcDII05ghXnY3e97CGYkFwH/AGAeL+4arVj+SvEzLkwVuJ3RWJS+DxtOq3ipvDxyOXUaI7lrWzI9Aa7oSJqyjY6pAKr8PUGZMBEkLY89tlWYmrBgZrGN7Y/LRHEd9Al8LSIlzzLj6IlG2C3SGKToMIrdUGgZKMU9KhQpjqAqNLXZEQvmjvl2L9kxT6f5Z4m9Dovp+o1eR/1s7GltOu0fhJDuhhKyx1Y7DKnR4+oookGo+jMJXtBzVrRqSFT1cO+m4seIe2x5jRw5I9GtbYhZZR9D1K9lxE6qTGeXolMPiTqj1G2QOOhiex2mdN0dg3SmF05KxjiFkMYltitI8LiXGPq0BMVsQALzJyAQsTQi4uVuykZkwfinpA2hDtGpPhbPiFjExzXOPdFYUy4FwuTFzsJ0XUVKRBlrZJf4jyRaPZ7BNgSb+7JFSDc0lZXNbwjicCJ8h1WG0i42cIjzVhjqR4PwyOeSquAMBIB4uUnPOEHCyQnZjE0Q0bmdf3CWNHiOk8lb1aPFDZvHK/VD9gGmBE+vkkTxh81W/JVsoupniYSxw1bb37hW2C71VWiKzA8fqb4XeYyK24QbEXSWIw4tCXB5IP7QJRhk8os8Z3gpPbYxyIISFDFteJc8EbcQSb6PSPig1ezm7R5J6+ZNeUmJfwovwy6biRkyPJMNfZcv9kgbcx8UhWNVoMPMf+inL+RS8xF/5sn4keg4WmmQxea0e1K4hvtHgTvI9bqzodvVmXDg8ahwn1GSL/Qg+wJfx2SPtM7T2Ylct/UbCsdgqwdlwk+i1f3lrGPA0dJ+are23VcTTLXlvCbcMET1Mq5fNx15Bj8LJZ89rC9ow3cmiwQadMnmJPxWFn/uLpmr+u+z2DvB2MK7eJv/ACNHhO+7SuEr0y0wRBXqi5Dvj2ZH+40WNnddCtU1aM8HRz9J1s1Y4arxeSomviR5ImAxMOAPRJqzRFl+2vw+9OUKx0yJISLcPxapyk3T3/JVGITkh0yc9PcsNqCTyj1W1F1o1lR9GDxDWEQCr2EaAIQYEuvqtMQ7nkJ5X3S7sWAANDrOVtVFZao2xWKIIZAMgmTKUeyagHFFrgDM79EHHO4oBmSRw5+KDJn0WmDe5ziWAwTBcc7dUdBRVDrcOBWmJAbdxTZw7SSTF8oS1bju68RaBco2DJAEi0RJiZ6KmrBlVJi8cLvFl+U6zzWtcm/hm4EZTzvknK1Nz4EcIvexvoUuyjUaYJafnulSh7RcJJeQDcEbRkLEZo76WkSI+pT2HEZj1WHWnK/0EiSscmUj2jIjL6KSxWDm43V7Vw52k63Sr6JBgj1S3BDeRzGLwJE5i2mfkg0qZ4cojMmQuhq4cRe31l0WzaTeHcJbxhNs59jyLZ+cp4XyHlfNN1Oz2wbRGgWjMKdMuSGmtA6M0n7g/FZRGsI1+aiIFo9GS+Pw4qMcw6j+CjrIXaOUeV43ClpNrjMJSmR5rrO92F4KgeMnC/ULkcVTi7evqs70zVF6susFi8gVcUHDfNchQqkZXVrgsRe8wfRUgns6dp2yW7Kwm+SpKeKMW/hGq4kARrE5qMFRscxjOIeHLkgPoDhvBEbZoX2nwyTA/Uj08RYSJtoDCKNl1TBXLQbAxEc/3yUpm0NvFzHqjltr8j5omHAkyNLDfdF+yN14B4Wo5pIfeTbZoj43TlxG2tks54A4c3fHmZyTIPG0wcxmpQMuwxj606JN7HGZi34en7pmibT9BbVQhWnQF6EKLibEQ4H6MJsNte4QKlSCCBJn+UXjBGoVOKYam0ZDJHJL1KM5/XKUahUtZEqFJcKHLIVdegMjaUJuDgEi/JN1KXEZn/CIKeXNKkkN5aKxrTMG4Q20yLCJVm6kZPJYfSjql8SuVsr6dC82n4KKwZT5dVFKI5M6yFFlYXXOaVHeXC8dMbgrgMdQIkQQZ969M7UZNJ3RcDiPFJzLbOG43SMi3ZoxbRz7wfymD+yYovqRmi4qjeR9f5Q8O4tcdkKCY/gajgYcLHVNuaI65hL0rRtPuTnDOX8Kworegz3Q2w8t0bC1YnPQj9low5CLbrfGWAOmu3VEmipJjnEDcLDswW7+7dKU3lvMHJYfiOEOAvF43Q+yfocxL4vnqtcPUI4omC6055ZINHEBzb33UqHhAN4CnIFxY7h3Gb2I9U08TG6RY+Yz+ada4T5KORUYbIacmwhQMkwREI83t581sz1VWHxAGlqFHU9+qbLbLHDaDCjsGiu9gCDpP1Kw2lz5X0TgZ9fusupRdJnEYqEYt81gA6j65J5w2+uiC9vuSgk6FnvAGSi1xbLWElRSw1R08rR1QBCPMlCcYyXXUTkORvXrSCCLELzvFVPZVoG8HYjQLu6g3XHd78P/ALgc0WIv5Ic0PstD/jTXPi/YJ1MOEaRb9uqRrYeMkbB4jwidfQ/sUXjFllRscTFKbJmjU8NrQbrSm4E+SlSnlzVEjF+hgV+sSo/Eg55bJVlMgyta48UtF5UroNLs3birRk0ZborKomSYG6U4c9D8+SZoUiS3Qa/Xmib0BGI3gagIPDzTlVnhIKQoYcNcY1VgyqDbVDplt0yMabbxYo/tjFxdb0omBcQo5gzIURT82hqg6180wG7JOgITjT5oqBcjcBbELTjWKlX3qAmSyLqOQTiln2+qpotJkLZ+SAKwNiie0ByuhGOKZQ/TTDBvfeCojvLc1hEsaBssHFBL1q+psgl110YxOS5BHmyru28N7SkeG7m3A3jTzCb9ohO1R8dUUpU7PPW1QCY/C7Lly8kxTriIOY1Ru9/ZTqE4imJouvVaM2H/AOgG26oPtEQc2nIjVczLB43+Ds4M0ckfydDh6gBTwdK5VmOG90/S7REWKDkjTFF5VMiyE0SYyGaqx2nf5IdTtUaeSnIutF5UY0pmjUELlvvfMojO2YspyBaOp4wtA7hMrnm9s3ubIv343KQq5IFqzqabxoUanW3XJUu1wNbIn3wAblTkLcDrfbhZ+2gLk/vhujhCGe12tP4hHVWpoHgjrD2gIWPtgIsVxdbvAwXDvKUF/eunq4K+ZHA7N+JQB2joTbRcDX7405tUHvCBU76UALvHvVOdhqKiegVsSRdpQ3duNFnWO68xxn9Q6YENJO0Sufx3f17vws95RRT9IXKcfZ65je8MAw4BReA4/tytV/E8gbNsFEzgwHmR9bVAFh9hKii6COSaArfkoorKMFoILSAQRBBuCvF+/VP7rrsFDxUaxJ9k7KmR+g6C+SiiXlScWNxNqRthKrXtngAtOe/NHZVHDZqiix8V0bFOXYJmKmQRMRqkO0e1TTHEGyb6/wCFFEuh3J9nLYvvhU0YB5kqvf3nrkzxAdAoomxhHoW5y7Mf6lxH6/RanvJiNHgdAoorUI9A85dmT3kxH6/RT/UmI/Wooq+nDon1Jdmju8Nc/nWju3K5/wCxyiipYodF/Un2LPxtQ5vcf7iguqk5k+8rKiJJFWzQrCiisEwooooQiiiihD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6632" name="AutoShape 8" descr="data:image/jpeg;base64,/9j/4AAQSkZJRgABAQAAAQABAAD/2wCEAAkGBxQSEhUUERQWFBMXFBgXGBcXFBQVFxYcGBQWFxQVFxYYHCggGBolHRQUITEhJSkrLi4uFx8zODMsNygtLiwBCgoKDg0OGxAQGy8kHyQsLCwsLCwsLCwsLCwsLCwsLCwsLCwsLCwsLCwsLCwsLCwsLCwsLCwsLCwsLCwsLDcsNP/AABEIAIUAyAMBIgACEQEDEQH/xAAcAAACAgMBAQAAAAAAAAAAAAADBAAFAQIGBwj/xAA6EAABAwIEAwUFBwMFAQAAAAABAAIRAyEEMUFREmFxBQYigaETkbHB8BQVMkJS0fEHguEWIzNDclP/xAAZAQACAwEAAAAAAAAAAAAAAAACAwABBAX/xAAlEQACAgICAgEEAwAAAAAAAAAAAQIRAyESUTFBBBMiYXEFFBX/2gAMAwEAAhEDEQA/AO3aZj1CZw7gMgLeUdEv0WzTOWY9eSxqRraLSlUm31zRXGyUo1PI/FGZUhU2CYcFhzZ/lbOCwHTmlSQaYnicKIsqypheHLT6kK/dySuKp2slUGma9l95CwhlaS39Wo67rq6NZrgHNIcDkReVweIw+9kvg61Wi6aTo5ZtPULRi+S1qWxU8CluJ6OpK53Ad6GmBWb7M75sPnp5roGuBEgyDqFtjOMvDMsoyjpm0rCiiMAiiiwVZTB1UPi0RKuSXc5QBgC6CnKFcOSdQpT2paZCgNlriKIcLqkxFGDZWX2uWpdzpEJqiLcjjO2q/szdcB3k70tpyJl2wK7T+p+Ff9ke6l+Jt7L57e8kyTJ3SWqY+C5Ic7S7VqVjLjbbRYSKioclR9SMePMLfiCRwtS19R6pzg0OqxNGywtGrdNMcHZTM5SkuiLSfvafrNAy6LFtSQsOhCY74LZu+yiAaCRqR80Jz4RgZHwWIt4tFHAtSE6xBB1lIeyLeY+CZxRvIB67pV2PaHxNy3LJC8Ycb9AsRTBEj3LGA7UrYb/jPEw34HZf2nREAkcTbGcjqlXGTHCdegQ04u0FqSpnadjd4KWIsPBU1Y7Py/UOit5XlOIwrrOHhcDII05ghXnY3e97CGYkFwH/AGAeL+4arVj+SvEzLkwVuJ3RWJS+DxtOq3ipvDxyOXUaI7lrWzI9Aa7oSJqyjY6pAKr8PUGZMBEkLY89tlWYmrBgZrGN7Y/LRHEd9Al8LSIlzzLj6IlG2C3SGKToMIrdUGgZKMU9KhQpjqAqNLXZEQvmjvl2L9kxT6f5Z4m9Dovp+o1eR/1s7GltOu0fhJDuhhKyx1Y7DKnR4+oookGo+jMJXtBzVrRqSFT1cO+m4seIe2x5jRw5I9GtbYhZZR9D1K9lxE6qTGeXolMPiTqj1G2QOOhiex2mdN0dg3SmF05KxjiFkMYltitI8LiXGPq0BMVsQALzJyAQsTQi4uVuykZkwfinpA2hDtGpPhbPiFjExzXOPdFYUy4FwuTFzsJ0XUVKRBlrZJf4jyRaPZ7BNgSb+7JFSDc0lZXNbwjicCJ8h1WG0i42cIjzVhjqR4PwyOeSquAMBIB4uUnPOEHCyQnZjE0Q0bmdf3CWNHiOk8lb1aPFDZvHK/VD9gGmBE+vkkTxh81W/JVsoupniYSxw1bb37hW2C71VWiKzA8fqb4XeYyK24QbEXSWIw4tCXB5IP7QJRhk8os8Z3gpPbYxyIISFDFteJc8EbcQSb6PSPig1ezm7R5J6+ZNeUmJfwovwy6biRkyPJMNfZcv9kgbcx8UhWNVoMPMf+inL+RS8xF/5sn4keg4WmmQxea0e1K4hvtHgTvI9bqzodvVmXDg8ahwn1GSL/Qg+wJfx2SPtM7T2Ylct/UbCsdgqwdlwk+i1f3lrGPA0dJ+are23VcTTLXlvCbcMET1Mq5fNx15Bj8LJZ89rC9ow3cmiwQadMnmJPxWFn/uLpmr+u+z2DvB2MK7eJv/ACNHhO+7SuEr0y0wRBXqi5Dvj2ZH+40WNnddCtU1aM8HRz9J1s1Y4arxeSomviR5ImAxMOAPRJqzRFl+2vw+9OUKx0yJISLcPxapyk3T3/JVGITkh0yc9PcsNqCTyj1W1F1o1lR9GDxDWEQCr2EaAIQYEuvqtMQ7nkJ5X3S7sWAANDrOVtVFZao2xWKIIZAMgmTKUeyagHFFrgDM79EHHO4oBmSRw5+KDJn0WmDe5ziWAwTBcc7dUdBRVDrcOBWmJAbdxTZw7SSTF8oS1bju68RaBco2DJAEi0RJiZ6KmrBlVJi8cLvFl+U6zzWtcm/hm4EZTzvknK1Nz4EcIvexvoUuyjUaYJafnulSh7RcJJeQDcEbRkLEZo76WkSI+pT2HEZj1WHWnK/0EiSscmUj2jIjL6KSxWDm43V7Vw52k63Sr6JBgj1S3BDeRzGLwJE5i2mfkg0qZ4cojMmQuhq4cRe31l0WzaTeHcJbxhNs59jyLZ+cp4XyHlfNN1Oz2wbRGgWjMKdMuSGmtA6M0n7g/FZRGsI1+aiIFo9GS+Pw4qMcw6j+CjrIXaOUeV43ClpNrjMJSmR5rrO92F4KgeMnC/ULkcVTi7evqs70zVF6susFi8gVcUHDfNchQqkZXVrgsRe8wfRUgns6dp2yW7Kwm+SpKeKMW/hGq4kARrE5qMFRscxjOIeHLkgPoDhvBEbZoX2nwyTA/Uj08RYSJtoDCKNl1TBXLQbAxEc/3yUpm0NvFzHqjltr8j5omHAkyNLDfdF+yN14B4Wo5pIfeTbZoj43TlxG2tks54A4c3fHmZyTIPG0wcxmpQMuwxj606JN7HGZi34en7pmibT9BbVQhWnQF6EKLibEQ4H6MJsNte4QKlSCCBJn+UXjBGoVOKYam0ZDJHJL1KM5/XKUahUtZEqFJcKHLIVdegMjaUJuDgEi/JN1KXEZn/CIKeXNKkkN5aKxrTMG4Q20yLCJVm6kZPJYfSjql8SuVsr6dC82n4KKwZT5dVFKI5M6yFFlYXXOaVHeXC8dMbgrgMdQIkQQZ969M7UZNJ3RcDiPFJzLbOG43SMi3ZoxbRz7wfymD+yYovqRmi4qjeR9f5Q8O4tcdkKCY/gajgYcLHVNuaI65hL0rRtPuTnDOX8Kworegz3Q2w8t0bC1YnPQj9low5CLbrfGWAOmu3VEmipJjnEDcLDswW7+7dKU3lvMHJYfiOEOAvF43Q+yfocxL4vnqtcPUI4omC6055ZINHEBzb33UqHhAN4CnIFxY7h3Gb2I9U08TG6RY+Yz+ada4T5KORUYbIacmwhQMkwREI83t581sz1VWHxAGlqFHU9+qbLbLHDaDCjsGiu9gCDpP1Kw2lz5X0TgZ9fusupRdJnEYqEYt81gA6j65J5w2+uiC9vuSgk6FnvAGSi1xbLWElRSw1R08rR1QBCPMlCcYyXXUTkORvXrSCCLELzvFVPZVoG8HYjQLu6g3XHd78P/ALgc0WIv5Ic0PstD/jTXPi/YJ1MOEaRb9uqRrYeMkbB4jwidfQ/sUXjFllRscTFKbJmjU8NrQbrSm4E+SlSnlzVEjF+hgV+sSo/Eg55bJVlMgyta48UtF5UroNLs3birRk0ZborKomSYG6U4c9D8+SZoUiS3Qa/Xmib0BGI3gagIPDzTlVnhIKQoYcNcY1VgyqDbVDplt0yMabbxYo/tjFxdb0omBcQo5gzIURT82hqg6180wG7JOgITjT5oqBcjcBbELTjWKlX3qAmSyLqOQTiln2+qpotJkLZ+SAKwNiie0ByuhGOKZQ/TTDBvfeCojvLc1hEsaBssHFBL1q+psgl110YxOS5BHmyru28N7SkeG7m3A3jTzCb9ohO1R8dUUpU7PPW1QCY/C7Lly8kxTriIOY1Ru9/ZTqE4imJouvVaM2H/AOgG26oPtEQc2nIjVczLB43+Ds4M0ckfydDh6gBTwdK5VmOG90/S7REWKDkjTFF5VMiyE0SYyGaqx2nf5IdTtUaeSnIutF5UY0pmjUELlvvfMojO2YspyBaOp4wtA7hMrnm9s3ubIv343KQq5IFqzqabxoUanW3XJUu1wNbIn3wAblTkLcDrfbhZ+2gLk/vhujhCGe12tP4hHVWpoHgjrD2gIWPtgIsVxdbvAwXDvKUF/eunq4K+ZHA7N+JQB2joTbRcDX7405tUHvCBU76UALvHvVOdhqKiegVsSRdpQ3duNFnWO68xxn9Q6YENJO0Sufx3f17vws95RRT9IXKcfZ65je8MAw4BReA4/tytV/E8gbNsFEzgwHmR9bVAFh9hKii6COSaArfkoorKMFoILSAQRBBuCvF+/VP7rrsFDxUaxJ9k7KmR+g6C+SiiXlScWNxNqRthKrXtngAtOe/NHZVHDZqiix8V0bFOXYJmKmQRMRqkO0e1TTHEGyb6/wCFFEuh3J9nLYvvhU0YB5kqvf3nrkzxAdAoomxhHoW5y7Mf6lxH6/RanvJiNHgdAoorUI9A85dmT3kxH6/RT/UmI/Wooq+nDon1Jdmju8Nc/nWju3K5/wCxyiipYodF/Un2LPxtQ5vcf7iguqk5k+8rKiJJFWzQrCiisEwooooQiiiihD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6634" name="AutoShape 10" descr="data:image/jpeg;base64,/9j/4AAQSkZJRgABAQAAAQABAAD/2wCEAAkGBxQSEhUUERQWFBMXFBgXGBcXFBQVFxYcGBQWFxQVFxYYHCggGBolHRQUITEhJSkrLi4uFx8zODMsNygtLiwBCgoKDg0OGxAQGy8kHyQsLCwsLCwsLCwsLCwsLCwsLCwsLCwsLCwsLCwsLCwsLCwsLCwsLCwsLCwsLCwsLDcsNP/AABEIAIUAyAMBIgACEQEDEQH/xAAcAAACAgMBAQAAAAAAAAAAAAADBAAFAQIGBwj/xAA6EAABAwIEAwUFBwMFAQAAAAABAAIRAyEEMUFREmFxBQYigaETkbHB8BQVMkJS0fEHguEWIzNDclP/xAAZAQACAwEAAAAAAAAAAAAAAAACAwABBAX/xAAlEQACAgICAgEEAwAAAAAAAAAAAQIRAyESUTFBBBMiYXEFFBX/2gAMAwEAAhEDEQA/AO3aZj1CZw7gMgLeUdEv0WzTOWY9eSxqRraLSlUm31zRXGyUo1PI/FGZUhU2CYcFhzZ/lbOCwHTmlSQaYnicKIsqypheHLT6kK/dySuKp2slUGma9l95CwhlaS39Wo67rq6NZrgHNIcDkReVweIw+9kvg61Wi6aTo5ZtPULRi+S1qWxU8CluJ6OpK53Ad6GmBWb7M75sPnp5roGuBEgyDqFtjOMvDMsoyjpm0rCiiMAiiiwVZTB1UPi0RKuSXc5QBgC6CnKFcOSdQpT2paZCgNlriKIcLqkxFGDZWX2uWpdzpEJqiLcjjO2q/szdcB3k70tpyJl2wK7T+p+Ff9ke6l+Jt7L57e8kyTJ3SWqY+C5Ic7S7VqVjLjbbRYSKioclR9SMePMLfiCRwtS19R6pzg0OqxNGywtGrdNMcHZTM5SkuiLSfvafrNAy6LFtSQsOhCY74LZu+yiAaCRqR80Jz4RgZHwWIt4tFHAtSE6xBB1lIeyLeY+CZxRvIB67pV2PaHxNy3LJC8Ycb9AsRTBEj3LGA7UrYb/jPEw34HZf2nREAkcTbGcjqlXGTHCdegQ04u0FqSpnadjd4KWIsPBU1Y7Py/UOit5XlOIwrrOHhcDII05ghXnY3e97CGYkFwH/AGAeL+4arVj+SvEzLkwVuJ3RWJS+DxtOq3ipvDxyOXUaI7lrWzI9Aa7oSJqyjY6pAKr8PUGZMBEkLY89tlWYmrBgZrGN7Y/LRHEd9Al8LSIlzzLj6IlG2C3SGKToMIrdUGgZKMU9KhQpjqAqNLXZEQvmjvl2L9kxT6f5Z4m9Dovp+o1eR/1s7GltOu0fhJDuhhKyx1Y7DKnR4+oookGo+jMJXtBzVrRqSFT1cO+m4seIe2x5jRw5I9GtbYhZZR9D1K9lxE6qTGeXolMPiTqj1G2QOOhiex2mdN0dg3SmF05KxjiFkMYltitI8LiXGPq0BMVsQALzJyAQsTQi4uVuykZkwfinpA2hDtGpPhbPiFjExzXOPdFYUy4FwuTFzsJ0XUVKRBlrZJf4jyRaPZ7BNgSb+7JFSDc0lZXNbwjicCJ8h1WG0i42cIjzVhjqR4PwyOeSquAMBIB4uUnPOEHCyQnZjE0Q0bmdf3CWNHiOk8lb1aPFDZvHK/VD9gGmBE+vkkTxh81W/JVsoupniYSxw1bb37hW2C71VWiKzA8fqb4XeYyK24QbEXSWIw4tCXB5IP7QJRhk8os8Z3gpPbYxyIISFDFteJc8EbcQSb6PSPig1ezm7R5J6+ZNeUmJfwovwy6biRkyPJMNfZcv9kgbcx8UhWNVoMPMf+inL+RS8xF/5sn4keg4WmmQxea0e1K4hvtHgTvI9bqzodvVmXDg8ahwn1GSL/Qg+wJfx2SPtM7T2Ylct/UbCsdgqwdlwk+i1f3lrGPA0dJ+are23VcTTLXlvCbcMET1Mq5fNx15Bj8LJZ89rC9ow3cmiwQadMnmJPxWFn/uLpmr+u+z2DvB2MK7eJv/ACNHhO+7SuEr0y0wRBXqi5Dvj2ZH+40WNnddCtU1aM8HRz9J1s1Y4arxeSomviR5ImAxMOAPRJqzRFl+2vw+9OUKx0yJISLcPxapyk3T3/JVGITkh0yc9PcsNqCTyj1W1F1o1lR9GDxDWEQCr2EaAIQYEuvqtMQ7nkJ5X3S7sWAANDrOVtVFZao2xWKIIZAMgmTKUeyagHFFrgDM79EHHO4oBmSRw5+KDJn0WmDe5ziWAwTBcc7dUdBRVDrcOBWmJAbdxTZw7SSTF8oS1bju68RaBco2DJAEi0RJiZ6KmrBlVJi8cLvFl+U6zzWtcm/hm4EZTzvknK1Nz4EcIvexvoUuyjUaYJafnulSh7RcJJeQDcEbRkLEZo76WkSI+pT2HEZj1WHWnK/0EiSscmUj2jIjL6KSxWDm43V7Vw52k63Sr6JBgj1S3BDeRzGLwJE5i2mfkg0qZ4cojMmQuhq4cRe31l0WzaTeHcJbxhNs59jyLZ+cp4XyHlfNN1Oz2wbRGgWjMKdMuSGmtA6M0n7g/FZRGsI1+aiIFo9GS+Pw4qMcw6j+CjrIXaOUeV43ClpNrjMJSmR5rrO92F4KgeMnC/ULkcVTi7evqs70zVF6susFi8gVcUHDfNchQqkZXVrgsRe8wfRUgns6dp2yW7Kwm+SpKeKMW/hGq4kARrE5qMFRscxjOIeHLkgPoDhvBEbZoX2nwyTA/Uj08RYSJtoDCKNl1TBXLQbAxEc/3yUpm0NvFzHqjltr8j5omHAkyNLDfdF+yN14B4Wo5pIfeTbZoj43TlxG2tks54A4c3fHmZyTIPG0wcxmpQMuwxj606JN7HGZi34en7pmibT9BbVQhWnQF6EKLibEQ4H6MJsNte4QKlSCCBJn+UXjBGoVOKYam0ZDJHJL1KM5/XKUahUtZEqFJcKHLIVdegMjaUJuDgEi/JN1KXEZn/CIKeXNKkkN5aKxrTMG4Q20yLCJVm6kZPJYfSjql8SuVsr6dC82n4KKwZT5dVFKI5M6yFFlYXXOaVHeXC8dMbgrgMdQIkQQZ969M7UZNJ3RcDiPFJzLbOG43SMi3ZoxbRz7wfymD+yYovqRmi4qjeR9f5Q8O4tcdkKCY/gajgYcLHVNuaI65hL0rRtPuTnDOX8Kworegz3Q2w8t0bC1YnPQj9low5CLbrfGWAOmu3VEmipJjnEDcLDswW7+7dKU3lvMHJYfiOEOAvF43Q+yfocxL4vnqtcPUI4omC6055ZINHEBzb33UqHhAN4CnIFxY7h3Gb2I9U08TG6RY+Yz+ada4T5KORUYbIacmwhQMkwREI83t581sz1VWHxAGlqFHU9+qbLbLHDaDCjsGiu9gCDpP1Kw2lz5X0TgZ9fusupRdJnEYqEYt81gA6j65J5w2+uiC9vuSgk6FnvAGSi1xbLWElRSw1R08rR1QBCPMlCcYyXXUTkORvXrSCCLELzvFVPZVoG8HYjQLu6g3XHd78P/ALgc0WIv5Ic0PstD/jTXPi/YJ1MOEaRb9uqRrYeMkbB4jwidfQ/sUXjFllRscTFKbJmjU8NrQbrSm4E+SlSnlzVEjF+hgV+sSo/Eg55bJVlMgyta48UtF5UroNLs3birRk0ZborKomSYG6U4c9D8+SZoUiS3Qa/Xmib0BGI3gagIPDzTlVnhIKQoYcNcY1VgyqDbVDplt0yMabbxYo/tjFxdb0omBcQo5gzIURT82hqg6180wG7JOgITjT5oqBcjcBbELTjWKlX3qAmSyLqOQTiln2+qpotJkLZ+SAKwNiie0ByuhGOKZQ/TTDBvfeCojvLc1hEsaBssHFBL1q+psgl110YxOS5BHmyru28N7SkeG7m3A3jTzCb9ohO1R8dUUpU7PPW1QCY/C7Lly8kxTriIOY1Ru9/ZTqE4imJouvVaM2H/AOgG26oPtEQc2nIjVczLB43+Ds4M0ckfydDh6gBTwdK5VmOG90/S7REWKDkjTFF5VMiyE0SYyGaqx2nf5IdTtUaeSnIutF5UY0pmjUELlvvfMojO2YspyBaOp4wtA7hMrnm9s3ubIv343KQq5IFqzqabxoUanW3XJUu1wNbIn3wAblTkLcDrfbhZ+2gLk/vhujhCGe12tP4hHVWpoHgjrD2gIWPtgIsVxdbvAwXDvKUF/eunq4K+ZHA7N+JQB2joTbRcDX7405tUHvCBU76UALvHvVOdhqKiegVsSRdpQ3duNFnWO68xxn9Q6YENJO0Sufx3f17vws95RRT9IXKcfZ65je8MAw4BReA4/tytV/E8gbNsFEzgwHmR9bVAFh9hKii6COSaArfkoorKMFoILSAQRBBuCvF+/VP7rrsFDxUaxJ9k7KmR+g6C+SiiXlScWNxNqRthKrXtngAtOe/NHZVHDZqiix8V0bFOXYJmKmQRMRqkO0e1TTHEGyb6/wCFFEuh3J9nLYvvhU0YB5kqvf3nrkzxAdAoomxhHoW5y7Mf6lxH6/RanvJiNHgdAoorUI9A85dmT3kxH6/RT/UmI/Wooq+nDon1Jdmju8Nc/nWju3K5/wCxyiipYodF/Un2LPxtQ5vcf7iguqk5k+8rKiJJFWzQrCiisEwooooQiiiihD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6636" name="AutoShape 12" descr="data:image/jpeg;base64,/9j/4AAQSkZJRgABAQAAAQABAAD/2wCEAAkGBxQSEhUUERQWFBMXFBgXGBcXFBQVFxYcGBQWFxQVFxYYHCggGBolHRQUITEhJSkrLi4uFx8zODMsNygtLiwBCgoKDg0OGxAQGy8kHyQsLCwsLCwsLCwsLCwsLCwsLCwsLCwsLCwsLCwsLCwsLCwsLCwsLCwsLCwsLCwsLDcsNP/AABEIAIUAyAMBIgACEQEDEQH/xAAcAAACAgMBAQAAAAAAAAAAAAADBAAFAQIGBwj/xAA6EAABAwIEAwUFBwMFAQAAAAABAAIRAyEEMUFREmFxBQYigaETkbHB8BQVMkJS0fEHguEWIzNDclP/xAAZAQACAwEAAAAAAAAAAAAAAAACAwABBAX/xAAlEQACAgICAgEEAwAAAAAAAAAAAQIRAyESUTFBBBMiYXEFFBX/2gAMAwEAAhEDEQA/AO3aZj1CZw7gMgLeUdEv0WzTOWY9eSxqRraLSlUm31zRXGyUo1PI/FGZUhU2CYcFhzZ/lbOCwHTmlSQaYnicKIsqypheHLT6kK/dySuKp2slUGma9l95CwhlaS39Wo67rq6NZrgHNIcDkReVweIw+9kvg61Wi6aTo5ZtPULRi+S1qWxU8CluJ6OpK53Ad6GmBWb7M75sPnp5roGuBEgyDqFtjOMvDMsoyjpm0rCiiMAiiiwVZTB1UPi0RKuSXc5QBgC6CnKFcOSdQpT2paZCgNlriKIcLqkxFGDZWX2uWpdzpEJqiLcjjO2q/szdcB3k70tpyJl2wK7T+p+Ff9ke6l+Jt7L57e8kyTJ3SWqY+C5Ic7S7VqVjLjbbRYSKioclR9SMePMLfiCRwtS19R6pzg0OqxNGywtGrdNMcHZTM5SkuiLSfvafrNAy6LFtSQsOhCY74LZu+yiAaCRqR80Jz4RgZHwWIt4tFHAtSE6xBB1lIeyLeY+CZxRvIB67pV2PaHxNy3LJC8Ycb9AsRTBEj3LGA7UrYb/jPEw34HZf2nREAkcTbGcjqlXGTHCdegQ04u0FqSpnadjd4KWIsPBU1Y7Py/UOit5XlOIwrrOHhcDII05ghXnY3e97CGYkFwH/AGAeL+4arVj+SvEzLkwVuJ3RWJS+DxtOq3ipvDxyOXUaI7lrWzI9Aa7oSJqyjY6pAKr8PUGZMBEkLY89tlWYmrBgZrGN7Y/LRHEd9Al8LSIlzzLj6IlG2C3SGKToMIrdUGgZKMU9KhQpjqAqNLXZEQvmjvl2L9kxT6f5Z4m9Dovp+o1eR/1s7GltOu0fhJDuhhKyx1Y7DKnR4+oookGo+jMJXtBzVrRqSFT1cO+m4seIe2x5jRw5I9GtbYhZZR9D1K9lxE6qTGeXolMPiTqj1G2QOOhiex2mdN0dg3SmF05KxjiFkMYltitI8LiXGPq0BMVsQALzJyAQsTQi4uVuykZkwfinpA2hDtGpPhbPiFjExzXOPdFYUy4FwuTFzsJ0XUVKRBlrZJf4jyRaPZ7BNgSb+7JFSDc0lZXNbwjicCJ8h1WG0i42cIjzVhjqR4PwyOeSquAMBIB4uUnPOEHCyQnZjE0Q0bmdf3CWNHiOk8lb1aPFDZvHK/VD9gGmBE+vkkTxh81W/JVsoupniYSxw1bb37hW2C71VWiKzA8fqb4XeYyK24QbEXSWIw4tCXB5IP7QJRhk8os8Z3gpPbYxyIISFDFteJc8EbcQSb6PSPig1ezm7R5J6+ZNeUmJfwovwy6biRkyPJMNfZcv9kgbcx8UhWNVoMPMf+inL+RS8xF/5sn4keg4WmmQxea0e1K4hvtHgTvI9bqzodvVmXDg8ahwn1GSL/Qg+wJfx2SPtM7T2Ylct/UbCsdgqwdlwk+i1f3lrGPA0dJ+are23VcTTLXlvCbcMET1Mq5fNx15Bj8LJZ89rC9ow3cmiwQadMnmJPxWFn/uLpmr+u+z2DvB2MK7eJv/ACNHhO+7SuEr0y0wRBXqi5Dvj2ZH+40WNnddCtU1aM8HRz9J1s1Y4arxeSomviR5ImAxMOAPRJqzRFl+2vw+9OUKx0yJISLcPxapyk3T3/JVGITkh0yc9PcsNqCTyj1W1F1o1lR9GDxDWEQCr2EaAIQYEuvqtMQ7nkJ5X3S7sWAANDrOVtVFZao2xWKIIZAMgmTKUeyagHFFrgDM79EHHO4oBmSRw5+KDJn0WmDe5ziWAwTBcc7dUdBRVDrcOBWmJAbdxTZw7SSTF8oS1bju68RaBco2DJAEi0RJiZ6KmrBlVJi8cLvFl+U6zzWtcm/hm4EZTzvknK1Nz4EcIvexvoUuyjUaYJafnulSh7RcJJeQDcEbRkLEZo76WkSI+pT2HEZj1WHWnK/0EiSscmUj2jIjL6KSxWDm43V7Vw52k63Sr6JBgj1S3BDeRzGLwJE5i2mfkg0qZ4cojMmQuhq4cRe31l0WzaTeHcJbxhNs59jyLZ+cp4XyHlfNN1Oz2wbRGgWjMKdMuSGmtA6M0n7g/FZRGsI1+aiIFo9GS+Pw4qMcw6j+CjrIXaOUeV43ClpNrjMJSmR5rrO92F4KgeMnC/ULkcVTi7evqs70zVF6susFi8gVcUHDfNchQqkZXVrgsRe8wfRUgns6dp2yW7Kwm+SpKeKMW/hGq4kARrE5qMFRscxjOIeHLkgPoDhvBEbZoX2nwyTA/Uj08RYSJtoDCKNl1TBXLQbAxEc/3yUpm0NvFzHqjltr8j5omHAkyNLDfdF+yN14B4Wo5pIfeTbZoj43TlxG2tks54A4c3fHmZyTIPG0wcxmpQMuwxj606JN7HGZi34en7pmibT9BbVQhWnQF6EKLibEQ4H6MJsNte4QKlSCCBJn+UXjBGoVOKYam0ZDJHJL1KM5/XKUahUtZEqFJcKHLIVdegMjaUJuDgEi/JN1KXEZn/CIKeXNKkkN5aKxrTMG4Q20yLCJVm6kZPJYfSjql8SuVsr6dC82n4KKwZT5dVFKI5M6yFFlYXXOaVHeXC8dMbgrgMdQIkQQZ969M7UZNJ3RcDiPFJzLbOG43SMi3ZoxbRz7wfymD+yYovqRmi4qjeR9f5Q8O4tcdkKCY/gajgYcLHVNuaI65hL0rRtPuTnDOX8Kworegz3Q2w8t0bC1YnPQj9low5CLbrfGWAOmu3VEmipJjnEDcLDswW7+7dKU3lvMHJYfiOEOAvF43Q+yfocxL4vnqtcPUI4omC6055ZINHEBzb33UqHhAN4CnIFxY7h3Gb2I9U08TG6RY+Yz+ada4T5KORUYbIacmwhQMkwREI83t581sz1VWHxAGlqFHU9+qbLbLHDaDCjsGiu9gCDpP1Kw2lz5X0TgZ9fusupRdJnEYqEYt81gA6j65J5w2+uiC9vuSgk6FnvAGSi1xbLWElRSw1R08rR1QBCPMlCcYyXXUTkORvXrSCCLELzvFVPZVoG8HYjQLu6g3XHd78P/ALgc0WIv5Ic0PstD/jTXPi/YJ1MOEaRb9uqRrYeMkbB4jwidfQ/sUXjFllRscTFKbJmjU8NrQbrSm4E+SlSnlzVEjF+hgV+sSo/Eg55bJVlMgyta48UtF5UroNLs3birRk0ZborKomSYG6U4c9D8+SZoUiS3Qa/Xmib0BGI3gagIPDzTlVnhIKQoYcNcY1VgyqDbVDplt0yMabbxYo/tjFxdb0omBcQo5gzIURT82hqg6180wG7JOgITjT5oqBcjcBbELTjWKlX3qAmSyLqOQTiln2+qpotJkLZ+SAKwNiie0ByuhGOKZQ/TTDBvfeCojvLc1hEsaBssHFBL1q+psgl110YxOS5BHmyru28N7SkeG7m3A3jTzCb9ohO1R8dUUpU7PPW1QCY/C7Lly8kxTriIOY1Ru9/ZTqE4imJouvVaM2H/AOgG26oPtEQc2nIjVczLB43+Ds4M0ckfydDh6gBTwdK5VmOG90/S7REWKDkjTFF5VMiyE0SYyGaqx2nf5IdTtUaeSnIutF5UY0pmjUELlvvfMojO2YspyBaOp4wtA7hMrnm9s3ubIv343KQq5IFqzqabxoUanW3XJUu1wNbIn3wAblTkLcDrfbhZ+2gLk/vhujhCGe12tP4hHVWpoHgjrD2gIWPtgIsVxdbvAwXDvKUF/eunq4K+ZHA7N+JQB2joTbRcDX7405tUHvCBU76UALvHvVOdhqKiegVsSRdpQ3duNFnWO68xxn9Q6YENJO0Sufx3f17vws95RRT9IXKcfZ65je8MAw4BReA4/tytV/E8gbNsFEzgwHmR9bVAFh9hKii6COSaArfkoorKMFoILSAQRBBuCvF+/VP7rrsFDxUaxJ9k7KmR+g6C+SiiXlScWNxNqRthKrXtngAtOe/NHZVHDZqiix8V0bFOXYJmKmQRMRqkO0e1TTHEGyb6/wCFFEuh3J9nLYvvhU0YB5kqvf3nrkzxAdAoomxhHoW5y7Mf6lxH6/RanvJiNHgdAoorUI9A85dmT3kxH6/RT/UmI/Wooq+nDon1Jdmju8Nc/nWju3K5/wCxyiipYodF/Un2LPxtQ5vcf7iguqk5k+8rKiJJFWzQrCiisEwooooQiiiihD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251426688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914400"/>
            <a:ext cx="8534400" cy="56388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/>
              <a:t>VENE RETICOLARI</a:t>
            </a:r>
          </a:p>
          <a:p>
            <a:pPr>
              <a:buFontTx/>
              <a:buNone/>
            </a:pPr>
            <a:endParaRPr lang="it-IT" altLang="it-IT" sz="2400"/>
          </a:p>
          <a:p>
            <a:pPr>
              <a:buFontTx/>
              <a:buNone/>
            </a:pPr>
            <a:endParaRPr lang="it-IT" altLang="it-IT" sz="2400"/>
          </a:p>
          <a:p>
            <a:pPr>
              <a:buFontTx/>
              <a:buNone/>
            </a:pPr>
            <a:r>
              <a:rPr lang="it-IT" altLang="it-IT" sz="2400"/>
              <a:t>Vene intradermiche bluastre</a:t>
            </a:r>
          </a:p>
          <a:p>
            <a:pPr>
              <a:buFontTx/>
              <a:buNone/>
            </a:pPr>
            <a:r>
              <a:rPr lang="it-IT" altLang="it-IT" sz="2400"/>
              <a:t> permanentemente dilatate</a:t>
            </a:r>
          </a:p>
          <a:p>
            <a:pPr>
              <a:buFontTx/>
              <a:buNone/>
            </a:pPr>
            <a:r>
              <a:rPr lang="it-IT" altLang="it-IT" sz="2400"/>
              <a:t> solitamente di diametro</a:t>
            </a:r>
          </a:p>
          <a:p>
            <a:pPr>
              <a:buFontTx/>
              <a:buNone/>
            </a:pPr>
            <a:r>
              <a:rPr lang="it-IT" altLang="it-IT" sz="2400"/>
              <a:t> da 1 mm a meno di 3 mm</a:t>
            </a:r>
          </a:p>
          <a:p>
            <a:pPr>
              <a:buFontTx/>
              <a:buNone/>
            </a:pPr>
            <a:endParaRPr lang="it-IT" altLang="it-IT"/>
          </a:p>
          <a:p>
            <a:pPr algn="ctr">
              <a:buFontTx/>
              <a:buNone/>
            </a:pPr>
            <a:endParaRPr lang="it-IT" altLang="it-IT" sz="2800"/>
          </a:p>
          <a:p>
            <a:pPr>
              <a:buFontTx/>
              <a:buNone/>
            </a:pPr>
            <a:endParaRPr lang="it-IT" altLang="it-IT" sz="2400"/>
          </a:p>
          <a:p>
            <a:pPr>
              <a:buFontTx/>
              <a:buNone/>
            </a:pPr>
            <a:endParaRPr lang="it-IT" altLang="it-IT"/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sz="3600" b="1"/>
              <a:t>Insufficienza venosa cronica (I.V.C.)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785926"/>
            <a:ext cx="2714612" cy="3286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4" name="Picture 2" descr="https://encrypted-tbn0.gstatic.com/images?q=tbn:ANd9GcTmm1iuGTOFMzDtxRGCNpLyPuJFffocdcova5gs2thROhxyyIg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714488"/>
            <a:ext cx="1857388" cy="3352744"/>
          </a:xfrm>
          <a:prstGeom prst="rect">
            <a:avLst/>
          </a:prstGeom>
          <a:noFill/>
        </p:spPr>
      </p:pic>
      <p:pic>
        <p:nvPicPr>
          <p:cNvPr id="25602" name="Picture 2" descr="https://encrypted-tbn1.gstatic.com/images?q=tbn:ANd9GcR6w2M8Eurx1TTLO3FNjZrunQYxI54dqsG5_TUOdea917WwcYKJu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143380"/>
            <a:ext cx="2105025" cy="2171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47804900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914400"/>
            <a:ext cx="8534400" cy="56388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dirty="0"/>
              <a:t>VENE VARICOSE</a:t>
            </a:r>
          </a:p>
          <a:p>
            <a:pPr>
              <a:buFontTx/>
              <a:buNone/>
            </a:pPr>
            <a:endParaRPr lang="it-IT" altLang="it-IT" sz="2400" dirty="0"/>
          </a:p>
          <a:p>
            <a:pPr>
              <a:buFontTx/>
              <a:buNone/>
            </a:pPr>
            <a:r>
              <a:rPr lang="it-IT" altLang="it-IT" sz="2400" dirty="0" smtClean="0"/>
              <a:t>Vene </a:t>
            </a:r>
            <a:r>
              <a:rPr lang="it-IT" altLang="it-IT" sz="2400" dirty="0"/>
              <a:t>sottocutanee permanentemente</a:t>
            </a:r>
          </a:p>
          <a:p>
            <a:pPr>
              <a:buFontTx/>
              <a:buNone/>
            </a:pPr>
            <a:r>
              <a:rPr lang="it-IT" altLang="it-IT" sz="2400" dirty="0"/>
              <a:t> dilatate di 3 mm o più di diametro</a:t>
            </a:r>
          </a:p>
          <a:p>
            <a:pPr>
              <a:buFontTx/>
              <a:buNone/>
            </a:pPr>
            <a:endParaRPr lang="it-IT" altLang="it-IT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sz="3600" b="1"/>
              <a:t>Insufficienza venosa cronica (I.V.C.)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371475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0" name="Picture 2" descr="https://encrypted-tbn0.gstatic.com/images?q=tbn:ANd9GcTnO3WzwR9MhpKDGwuB95a-KxUq1IQc5ZKJFdzUy5rpsMQ6OwO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357562"/>
            <a:ext cx="1714500" cy="2286001"/>
          </a:xfrm>
          <a:prstGeom prst="rect">
            <a:avLst/>
          </a:prstGeom>
          <a:noFill/>
        </p:spPr>
      </p:pic>
      <p:pic>
        <p:nvPicPr>
          <p:cNvPr id="27652" name="Picture 4" descr="https://encrypted-tbn0.gstatic.com/images?q=tbn:ANd9GcTnO3WzwR9MhpKDGwuB95a-KxUq1IQc5ZKJFdzUy5rpsMQ6OwO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357562"/>
            <a:ext cx="1714500" cy="2286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81125271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914400"/>
            <a:ext cx="8534400" cy="56388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dirty="0"/>
              <a:t>ECZEMA</a:t>
            </a:r>
          </a:p>
          <a:p>
            <a:pPr algn="ctr">
              <a:buFontTx/>
              <a:buNone/>
            </a:pPr>
            <a:endParaRPr lang="it-IT" altLang="it-IT" sz="3600" dirty="0"/>
          </a:p>
          <a:p>
            <a:pPr>
              <a:buFontTx/>
              <a:buNone/>
            </a:pPr>
            <a:endParaRPr lang="it-IT" altLang="it-IT" sz="2800" dirty="0"/>
          </a:p>
          <a:p>
            <a:pPr>
              <a:buFontTx/>
              <a:buNone/>
            </a:pPr>
            <a:r>
              <a:rPr lang="it-IT" altLang="it-IT" sz="2800" dirty="0"/>
              <a:t>Eruzione eritematosa,</a:t>
            </a:r>
          </a:p>
          <a:p>
            <a:pPr>
              <a:buFontTx/>
              <a:buNone/>
            </a:pPr>
            <a:r>
              <a:rPr lang="it-IT" altLang="it-IT" sz="2800" dirty="0"/>
              <a:t> vescicolare, essudativa </a:t>
            </a:r>
          </a:p>
          <a:p>
            <a:pPr>
              <a:buFontTx/>
              <a:buNone/>
            </a:pPr>
            <a:r>
              <a:rPr lang="it-IT" altLang="it-IT" sz="2800" dirty="0"/>
              <a:t>o desquamativa</a:t>
            </a:r>
          </a:p>
          <a:p>
            <a:pPr>
              <a:buFontTx/>
              <a:buNone/>
            </a:pPr>
            <a:r>
              <a:rPr lang="it-IT" altLang="it-IT" sz="2800" dirty="0"/>
              <a:t> della cute della </a:t>
            </a:r>
            <a:r>
              <a:rPr lang="it-IT" altLang="it-IT" sz="2800" dirty="0" smtClean="0"/>
              <a:t>gamba</a:t>
            </a:r>
          </a:p>
          <a:p>
            <a:pPr>
              <a:buFontTx/>
              <a:buNone/>
            </a:pPr>
            <a:r>
              <a:rPr lang="it-IT" altLang="it-IT" sz="2800" dirty="0" smtClean="0"/>
              <a:t>associata a prurito locale </a:t>
            </a:r>
            <a:endParaRPr lang="it-IT" altLang="it-IT" sz="2800" dirty="0"/>
          </a:p>
          <a:p>
            <a:pPr>
              <a:buFontTx/>
              <a:buNone/>
            </a:pPr>
            <a:endParaRPr lang="it-IT" altLang="it-IT" sz="28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sz="3600" b="1"/>
              <a:t>Insufficienza venosa cronica (I.V.C.)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76400"/>
            <a:ext cx="4419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25455781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914400"/>
            <a:ext cx="8534400" cy="56388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dirty="0"/>
              <a:t>IPODERMITE:</a:t>
            </a:r>
          </a:p>
          <a:p>
            <a:pPr>
              <a:buFontTx/>
              <a:buNone/>
            </a:pPr>
            <a:endParaRPr lang="it-IT" altLang="it-IT" dirty="0"/>
          </a:p>
          <a:p>
            <a:pPr>
              <a:buFontTx/>
              <a:buNone/>
            </a:pPr>
            <a:endParaRPr lang="it-IT" altLang="it-IT" dirty="0"/>
          </a:p>
          <a:p>
            <a:pPr>
              <a:buFontTx/>
              <a:buNone/>
            </a:pPr>
            <a:r>
              <a:rPr lang="it-IT" altLang="it-IT" sz="2800" dirty="0"/>
              <a:t>Forma acuta di </a:t>
            </a:r>
          </a:p>
          <a:p>
            <a:pPr>
              <a:buFontTx/>
              <a:buNone/>
            </a:pPr>
            <a:r>
              <a:rPr lang="it-IT" altLang="it-IT" sz="2800" dirty="0" err="1" smtClean="0"/>
              <a:t>Lipodermatosclerosi</a:t>
            </a:r>
            <a:r>
              <a:rPr lang="it-IT" altLang="it-IT" sz="2800" dirty="0" smtClean="0"/>
              <a:t> </a:t>
            </a:r>
          </a:p>
          <a:p>
            <a:pPr>
              <a:buFontTx/>
              <a:buNone/>
            </a:pPr>
            <a:r>
              <a:rPr lang="it-IT" altLang="it-IT" sz="2800" dirty="0" smtClean="0"/>
              <a:t>(reazione cellulitica locale) </a:t>
            </a:r>
            <a:endParaRPr lang="it-IT" altLang="it-IT" sz="2800" dirty="0"/>
          </a:p>
          <a:p>
            <a:pPr>
              <a:buFontTx/>
              <a:buNone/>
            </a:pPr>
            <a:r>
              <a:rPr lang="it-IT" altLang="it-IT" sz="2800" dirty="0" smtClean="0"/>
              <a:t> </a:t>
            </a:r>
            <a:r>
              <a:rPr lang="it-IT" altLang="it-IT" sz="2800" dirty="0"/>
              <a:t>caratterizzata </a:t>
            </a:r>
          </a:p>
          <a:p>
            <a:pPr>
              <a:buFontTx/>
              <a:buNone/>
            </a:pPr>
            <a:r>
              <a:rPr lang="it-IT" altLang="it-IT" sz="2800" dirty="0"/>
              <a:t>da fragilità </a:t>
            </a:r>
          </a:p>
          <a:p>
            <a:pPr>
              <a:buFontTx/>
              <a:buNone/>
            </a:pPr>
            <a:r>
              <a:rPr lang="it-IT" altLang="it-IT" sz="2800" dirty="0"/>
              <a:t>e diffuso arrossamento </a:t>
            </a:r>
          </a:p>
          <a:p>
            <a:pPr>
              <a:buFontTx/>
              <a:buNone/>
            </a:pPr>
            <a:r>
              <a:rPr lang="it-IT" altLang="it-IT" sz="2800" dirty="0"/>
              <a:t>della cute</a:t>
            </a:r>
          </a:p>
          <a:p>
            <a:pPr>
              <a:buFontTx/>
              <a:buNone/>
            </a:pPr>
            <a:endParaRPr lang="it-IT" altLang="it-IT" sz="2800" dirty="0"/>
          </a:p>
          <a:p>
            <a:pPr>
              <a:buFontTx/>
              <a:buNone/>
            </a:pPr>
            <a:endParaRPr lang="it-IT" altLang="it-IT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sz="3600" b="1"/>
              <a:t>Insufficienza venosa cronica (I.V.C.)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47800"/>
            <a:ext cx="4495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70072239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ULCERA  VARICOSA </a:t>
            </a:r>
            <a:endParaRPr lang="it-IT" dirty="0"/>
          </a:p>
        </p:txBody>
      </p:sp>
      <p:pic>
        <p:nvPicPr>
          <p:cNvPr id="81922" name="Picture 2" descr="https://encrypted-tbn2.gstatic.com/images?q=tbn:ANd9GcRpr0bNND6Ksv7-XLqOFmjWSwr0cnlrwYWMsVeu09UmrXy8xDbRW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571612"/>
            <a:ext cx="3071834" cy="435771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066800"/>
            <a:ext cx="7924800" cy="57912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/>
              <a:t>ATROFIA BIANCA</a:t>
            </a:r>
          </a:p>
          <a:p>
            <a:pPr>
              <a:buFontTx/>
              <a:buNone/>
            </a:pPr>
            <a:endParaRPr lang="it-IT" altLang="it-IT"/>
          </a:p>
          <a:p>
            <a:pPr>
              <a:buFontTx/>
              <a:buNone/>
            </a:pPr>
            <a:endParaRPr lang="it-IT" altLang="it-IT"/>
          </a:p>
          <a:p>
            <a:pPr>
              <a:buFontTx/>
              <a:buNone/>
            </a:pPr>
            <a:r>
              <a:rPr lang="it-IT" altLang="it-IT" sz="2600"/>
              <a:t>Area biancastra ed atrofica,</a:t>
            </a:r>
          </a:p>
          <a:p>
            <a:pPr>
              <a:buFontTx/>
              <a:buNone/>
            </a:pPr>
            <a:r>
              <a:rPr lang="it-IT" altLang="it-IT" sz="2600"/>
              <a:t> circoscritta e spesso circolare</a:t>
            </a:r>
          </a:p>
          <a:p>
            <a:pPr>
              <a:buFontTx/>
              <a:buNone/>
            </a:pPr>
            <a:r>
              <a:rPr lang="it-IT" altLang="it-IT" sz="2600"/>
              <a:t> della cute circondata da chiazze</a:t>
            </a:r>
          </a:p>
          <a:p>
            <a:pPr>
              <a:buFontTx/>
              <a:buNone/>
            </a:pPr>
            <a:r>
              <a:rPr lang="it-IT" altLang="it-IT" sz="2600"/>
              <a:t> di capillari dilatati e spesso</a:t>
            </a:r>
          </a:p>
          <a:p>
            <a:pPr>
              <a:buFontTx/>
              <a:buNone/>
            </a:pPr>
            <a:r>
              <a:rPr lang="it-IT" altLang="it-IT" sz="2600"/>
              <a:t> da iperpigmentazione</a:t>
            </a:r>
          </a:p>
          <a:p>
            <a:pPr>
              <a:buFontTx/>
              <a:buNone/>
            </a:pPr>
            <a:endParaRPr lang="it-IT" altLang="it-IT" sz="2600"/>
          </a:p>
          <a:p>
            <a:pPr>
              <a:buFontTx/>
              <a:buNone/>
            </a:pPr>
            <a:endParaRPr lang="it-IT" altLang="it-IT"/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sz="3600" b="1"/>
              <a:t>Insufficienza venosa cronica (I.V.C.)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600200"/>
            <a:ext cx="43561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19746286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it-IT" altLang="it-IT" sz="3600" b="1" i="1" u="sng" dirty="0"/>
              <a:t>DIAGNOSTICA  DELLE  </a:t>
            </a:r>
            <a:r>
              <a:rPr lang="it-IT" altLang="it-IT" sz="3600" b="1" i="1" u="sng" dirty="0" smtClean="0"/>
              <a:t>FLEBOPATIE</a:t>
            </a:r>
            <a:br>
              <a:rPr lang="it-IT" altLang="it-IT" sz="3600" b="1" i="1" u="sng" dirty="0" smtClean="0"/>
            </a:br>
            <a:r>
              <a:rPr lang="it-IT" altLang="it-IT" sz="3600" b="1" i="1" u="sng" dirty="0" smtClean="0"/>
              <a:t/>
            </a:r>
            <a:br>
              <a:rPr lang="it-IT" altLang="it-IT" sz="3600" b="1" i="1" u="sng" dirty="0" smtClean="0"/>
            </a:br>
            <a:r>
              <a:rPr lang="it-IT" altLang="it-IT" sz="3600" b="1" i="1" dirty="0" smtClean="0"/>
              <a:t>ieri….</a:t>
            </a:r>
            <a:r>
              <a:rPr lang="it-IT" altLang="it-IT" sz="3600" b="1" i="1" u="sng" dirty="0" smtClean="0"/>
              <a:t/>
            </a:r>
            <a:br>
              <a:rPr lang="it-IT" altLang="it-IT" sz="3600" b="1" i="1" u="sng" dirty="0" smtClean="0"/>
            </a:br>
            <a:endParaRPr lang="it-IT" altLang="it-IT" sz="3600" b="1" i="1" u="sng" dirty="0"/>
          </a:p>
        </p:txBody>
      </p:sp>
      <p:sp>
        <p:nvSpPr>
          <p:cNvPr id="173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916113"/>
            <a:ext cx="8540750" cy="4183062"/>
          </a:xfrm>
        </p:spPr>
        <p:txBody>
          <a:bodyPr/>
          <a:lstStyle/>
          <a:p>
            <a:r>
              <a:rPr lang="it-IT" altLang="it-IT" i="1" dirty="0"/>
              <a:t>Ispezione </a:t>
            </a:r>
          </a:p>
          <a:p>
            <a:r>
              <a:rPr lang="it-IT" altLang="it-IT" i="1" dirty="0"/>
              <a:t>Prova di </a:t>
            </a:r>
            <a:r>
              <a:rPr lang="it-IT" altLang="it-IT" i="1" dirty="0" err="1"/>
              <a:t>Trendelemburg</a:t>
            </a:r>
            <a:endParaRPr lang="it-IT" altLang="it-IT" i="1" dirty="0"/>
          </a:p>
          <a:p>
            <a:r>
              <a:rPr lang="it-IT" altLang="it-IT" i="1" dirty="0"/>
              <a:t>Prova di </a:t>
            </a:r>
            <a:r>
              <a:rPr lang="it-IT" altLang="it-IT" i="1" dirty="0" err="1"/>
              <a:t>Perthes</a:t>
            </a:r>
            <a:endParaRPr lang="it-IT" altLang="it-IT" i="1" dirty="0"/>
          </a:p>
          <a:p>
            <a:r>
              <a:rPr lang="it-IT" altLang="it-IT" i="1" dirty="0"/>
              <a:t>Doppler: rilevazione pressione venosa</a:t>
            </a:r>
          </a:p>
          <a:p>
            <a:r>
              <a:rPr lang="it-IT" altLang="it-IT" i="1" dirty="0"/>
              <a:t>Ecodoppler</a:t>
            </a:r>
          </a:p>
          <a:p>
            <a:r>
              <a:rPr lang="it-IT" altLang="it-IT" i="1" dirty="0"/>
              <a:t>Esame </a:t>
            </a:r>
            <a:r>
              <a:rPr lang="it-IT" altLang="it-IT" i="1" dirty="0" err="1"/>
              <a:t>flebografico</a:t>
            </a:r>
            <a:endParaRPr lang="it-IT" altLang="it-IT" i="1" dirty="0"/>
          </a:p>
          <a:p>
            <a:r>
              <a:rPr lang="it-IT" altLang="it-IT" i="1" dirty="0" err="1"/>
              <a:t>Fleboscintigrafia</a:t>
            </a:r>
            <a:r>
              <a:rPr lang="it-IT" altLang="it-IT" dirty="0"/>
              <a:t> </a:t>
            </a:r>
          </a:p>
          <a:p>
            <a:endParaRPr lang="it-IT" altLang="it-IT" dirty="0"/>
          </a:p>
        </p:txBody>
      </p:sp>
    </p:spTree>
    <p:extLst>
      <p:ext uri="{BB962C8B-B14F-4D97-AF65-F5344CB8AC3E}">
        <p14:creationId xmlns="" xmlns:p14="http://schemas.microsoft.com/office/powerpoint/2010/main" val="2053582763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16632"/>
            <a:ext cx="7924800" cy="6552728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it-IT" altLang="it-IT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336699"/>
                  </a:outerShdw>
                </a:effectLst>
              </a:rPr>
              <a:t>DIAGNOSI</a:t>
            </a:r>
            <a:r>
              <a:rPr lang="it-IT" altLang="it-IT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336699"/>
                  </a:outerShdw>
                </a:effectLst>
              </a:rPr>
              <a:t>         oggi…….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b="1" dirty="0">
              <a:effectLst>
                <a:outerShdw blurRad="38100" dist="38100" dir="2700000" algn="tl">
                  <a:srgbClr val="336699"/>
                </a:outerShdw>
              </a:effectLst>
            </a:endParaRPr>
          </a:p>
          <a:p>
            <a:pPr>
              <a:spcBef>
                <a:spcPct val="0"/>
              </a:spcBef>
            </a:pPr>
            <a:r>
              <a:rPr lang="it-IT" altLang="it-IT" b="1" dirty="0" smtClean="0">
                <a:effectLst>
                  <a:outerShdw blurRad="38100" dist="38100" dir="2700000" algn="tl">
                    <a:srgbClr val="336699"/>
                  </a:outerShdw>
                </a:effectLst>
              </a:rPr>
              <a:t>DOPPLER</a:t>
            </a:r>
          </a:p>
          <a:p>
            <a:pPr>
              <a:spcBef>
                <a:spcPct val="0"/>
              </a:spcBef>
            </a:pPr>
            <a:r>
              <a:rPr lang="it-IT" altLang="it-IT" b="1" dirty="0" smtClean="0">
                <a:effectLst>
                  <a:outerShdw blurRad="38100" dist="38100" dir="2700000" algn="tl">
                    <a:srgbClr val="336699"/>
                  </a:outerShdw>
                </a:effectLst>
              </a:rPr>
              <a:t>ECODOPPLER </a:t>
            </a:r>
          </a:p>
          <a:p>
            <a:pPr>
              <a:spcBef>
                <a:spcPct val="0"/>
              </a:spcBef>
            </a:pPr>
            <a:r>
              <a:rPr lang="it-IT" altLang="it-IT" b="1" dirty="0" smtClean="0">
                <a:effectLst>
                  <a:outerShdw blurRad="38100" dist="38100" dir="2700000" algn="tl">
                    <a:srgbClr val="336699"/>
                  </a:outerShdw>
                </a:effectLst>
              </a:rPr>
              <a:t>ANGIOTAC</a:t>
            </a:r>
          </a:p>
          <a:p>
            <a:pPr>
              <a:spcBef>
                <a:spcPct val="0"/>
              </a:spcBef>
            </a:pPr>
            <a:r>
              <a:rPr lang="it-IT" altLang="it-IT" b="1" dirty="0" smtClean="0">
                <a:effectLst>
                  <a:outerShdw blurRad="38100" dist="38100" dir="2700000" algn="tl">
                    <a:srgbClr val="336699"/>
                  </a:outerShdw>
                </a:effectLst>
              </a:rPr>
              <a:t>ANGIORMN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b="1" dirty="0" smtClean="0">
                <a:effectLst>
                  <a:outerShdw blurRad="38100" dist="38100" dir="2700000" algn="tl">
                    <a:srgbClr val="336699"/>
                  </a:outerShdw>
                </a:effectLst>
              </a:rPr>
              <a:t>Lo </a:t>
            </a:r>
            <a:r>
              <a:rPr lang="it-IT" altLang="it-IT" b="1" dirty="0">
                <a:effectLst>
                  <a:outerShdw blurRad="38100" dist="38100" dir="2700000" algn="tl">
                    <a:srgbClr val="336699"/>
                  </a:outerShdw>
                </a:effectLst>
              </a:rPr>
              <a:t>scopo </a:t>
            </a:r>
            <a:r>
              <a:rPr lang="it-IT" altLang="it-IT" b="1" dirty="0" smtClean="0">
                <a:effectLst>
                  <a:outerShdw blurRad="38100" dist="38100" dir="2700000" algn="tl">
                    <a:srgbClr val="336699"/>
                  </a:outerShdw>
                </a:effectLst>
              </a:rPr>
              <a:t>degli esami </a:t>
            </a:r>
            <a:r>
              <a:rPr lang="it-IT" altLang="it-IT" b="1" dirty="0">
                <a:effectLst>
                  <a:outerShdw blurRad="38100" dist="38100" dir="2700000" algn="tl">
                    <a:srgbClr val="336699"/>
                  </a:outerShdw>
                </a:effectLst>
              </a:rPr>
              <a:t>è: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b="1" dirty="0">
                <a:effectLst>
                  <a:outerShdw blurRad="38100" dist="38100" dir="2700000" algn="tl">
                    <a:srgbClr val="336699"/>
                  </a:outerShdw>
                </a:effectLst>
              </a:rPr>
              <a:t>1) l’accertamento di un reflusso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b="1" dirty="0">
                <a:effectLst>
                  <a:outerShdw blurRad="38100" dist="38100" dir="2700000" algn="tl">
                    <a:srgbClr val="336699"/>
                  </a:outerShdw>
                </a:effectLst>
              </a:rPr>
              <a:t>2) evidenziare l’esistenza di anomalie morfologiche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b="1" dirty="0">
                <a:effectLst>
                  <a:outerShdw blurRad="38100" dist="38100" dir="2700000" algn="tl">
                    <a:srgbClr val="336699"/>
                  </a:outerShdw>
                </a:effectLst>
              </a:rPr>
              <a:t>3) valutare lo stato del circolo venoso profondo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b="1" dirty="0">
                <a:effectLst>
                  <a:outerShdw blurRad="38100" dist="38100" dir="2700000" algn="tl">
                    <a:srgbClr val="336699"/>
                  </a:outerShdw>
                </a:effectLst>
              </a:rPr>
              <a:t>4) segnalare la presenza di perforanti incontinenti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it-IT" b="1" dirty="0" smtClean="0">
              <a:effectLst>
                <a:outerShdw blurRad="38100" dist="38100" dir="2700000" algn="tl">
                  <a:srgbClr val="336699"/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052736"/>
            <a:ext cx="225282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5563"/>
            <a:ext cx="216217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021" y="1988840"/>
            <a:ext cx="24130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572" y="4149080"/>
            <a:ext cx="1148974" cy="2333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94515815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 b="1" i="1" u="sng"/>
              <a:t>TERAPIA  DELLE  FLEBOPATIE</a:t>
            </a:r>
          </a:p>
        </p:txBody>
      </p:sp>
      <p:sp>
        <p:nvSpPr>
          <p:cNvPr id="1812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9512" y="1340768"/>
            <a:ext cx="8964488" cy="54006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altLang="it-IT" sz="2400" b="1" i="1" u="sng" dirty="0">
                <a:solidFill>
                  <a:schemeClr val="hlink"/>
                </a:solidFill>
              </a:rPr>
              <a:t>TERAPIA FARMACOLOGICA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400" dirty="0"/>
              <a:t>    </a:t>
            </a:r>
            <a:r>
              <a:rPr lang="it-IT" altLang="it-IT" dirty="0" smtClean="0"/>
              <a:t> </a:t>
            </a:r>
            <a:r>
              <a:rPr lang="it-IT" altLang="it-IT" sz="2000" i="1" u="sng" dirty="0"/>
              <a:t>FARMACI AD AZIONE FLEBOTONICA: ( prevenzione)</a:t>
            </a:r>
            <a:endParaRPr lang="it-IT" altLang="it-IT" sz="20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            </a:t>
            </a:r>
            <a:r>
              <a:rPr lang="it-IT" altLang="it-IT" sz="2000" dirty="0" smtClean="0"/>
              <a:t>  </a:t>
            </a:r>
            <a:r>
              <a:rPr lang="it-IT" altLang="it-IT" sz="2000" dirty="0"/>
              <a:t>* </a:t>
            </a:r>
            <a:r>
              <a:rPr lang="it-IT" altLang="it-IT" sz="2000" dirty="0" smtClean="0"/>
              <a:t> </a:t>
            </a:r>
            <a:r>
              <a:rPr lang="it-IT" altLang="it-IT" sz="2000" dirty="0" err="1" smtClean="0"/>
              <a:t>Bioflavonoidi</a:t>
            </a:r>
            <a:r>
              <a:rPr lang="it-IT" altLang="it-IT" sz="2000" dirty="0"/>
              <a:t>( </a:t>
            </a:r>
            <a:r>
              <a:rPr lang="it-IT" altLang="it-IT" sz="2000" dirty="0" err="1" smtClean="0"/>
              <a:t>diosmina-esperidina</a:t>
            </a:r>
            <a:r>
              <a:rPr lang="it-IT" altLang="it-IT" sz="2000" dirty="0" smtClean="0"/>
              <a:t>)derivati </a:t>
            </a:r>
            <a:r>
              <a:rPr lang="it-IT" altLang="it-IT" sz="2000" dirty="0"/>
              <a:t>della rutina(</a:t>
            </a:r>
            <a:r>
              <a:rPr lang="it-IT" altLang="it-IT" sz="2000" dirty="0" err="1"/>
              <a:t>Troxurutina</a:t>
            </a:r>
            <a:r>
              <a:rPr lang="it-IT" altLang="it-IT" sz="2000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             </a:t>
            </a:r>
            <a:r>
              <a:rPr lang="it-IT" altLang="it-IT" sz="2000" dirty="0" smtClean="0"/>
              <a:t> *</a:t>
            </a:r>
            <a:r>
              <a:rPr lang="it-IT" altLang="it-IT" sz="2000" dirty="0"/>
              <a:t>Estratti naturali a base di ippocastano ,di centella </a:t>
            </a:r>
            <a:r>
              <a:rPr lang="it-IT" altLang="it-IT" sz="2000" dirty="0" smtClean="0"/>
              <a:t>asiatica, </a:t>
            </a:r>
            <a:r>
              <a:rPr lang="it-IT" altLang="it-IT" sz="2000" dirty="0"/>
              <a:t>di mirtillo </a:t>
            </a:r>
            <a:r>
              <a:rPr lang="it-IT" altLang="it-IT" sz="2000" dirty="0" smtClean="0"/>
              <a:t>                  							(</a:t>
            </a:r>
            <a:r>
              <a:rPr lang="it-IT" altLang="it-IT" sz="2000" dirty="0" err="1"/>
              <a:t>antocianosidi</a:t>
            </a:r>
            <a:r>
              <a:rPr lang="it-IT" altLang="it-IT" sz="2000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i="1" dirty="0"/>
              <a:t>      </a:t>
            </a:r>
            <a:r>
              <a:rPr lang="it-IT" altLang="it-IT" sz="2000" i="1" dirty="0" smtClean="0"/>
              <a:t> </a:t>
            </a:r>
            <a:r>
              <a:rPr lang="it-IT" altLang="it-IT" sz="2000" i="1" u="sng" dirty="0"/>
              <a:t>FARMACI AD AZIONE </a:t>
            </a:r>
            <a:r>
              <a:rPr lang="it-IT" altLang="it-IT" sz="2000" i="1" u="sng" dirty="0" smtClean="0"/>
              <a:t>FIBRINOLITICA (stasi</a:t>
            </a:r>
            <a:r>
              <a:rPr lang="it-IT" altLang="it-IT" sz="2000" i="1" u="sng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              </a:t>
            </a:r>
            <a:r>
              <a:rPr lang="it-IT" altLang="it-IT" sz="2000" dirty="0" smtClean="0"/>
              <a:t> </a:t>
            </a:r>
            <a:r>
              <a:rPr lang="it-IT" altLang="it-IT" sz="2000" dirty="0"/>
              <a:t>*</a:t>
            </a:r>
            <a:r>
              <a:rPr lang="it-IT" altLang="it-IT" sz="2000" dirty="0" err="1" smtClean="0"/>
              <a:t>Mesoglicano,Eparan-Dermatan-Solfato,Sulodexite</a:t>
            </a:r>
            <a:r>
              <a:rPr lang="it-IT" altLang="it-IT" sz="2000" dirty="0" smtClean="0"/>
              <a:t> (</a:t>
            </a:r>
            <a:r>
              <a:rPr lang="it-IT" altLang="it-IT" sz="2000" dirty="0" err="1" smtClean="0"/>
              <a:t>varicoflebite</a:t>
            </a:r>
            <a:r>
              <a:rPr lang="it-IT" altLang="it-IT" sz="2000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              </a:t>
            </a:r>
            <a:r>
              <a:rPr lang="it-IT" altLang="it-IT" sz="2000" dirty="0" smtClean="0"/>
              <a:t>  </a:t>
            </a:r>
            <a:r>
              <a:rPr lang="it-IT" altLang="it-IT" sz="2000" dirty="0"/>
              <a:t>* FANS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        </a:t>
            </a:r>
            <a:r>
              <a:rPr lang="it-IT" altLang="it-IT" sz="2000" i="1" u="sng" dirty="0" smtClean="0"/>
              <a:t>FARMACI </a:t>
            </a:r>
            <a:r>
              <a:rPr lang="it-IT" altLang="it-IT" sz="2000" i="1" u="sng" dirty="0"/>
              <a:t>AD AZIONE </a:t>
            </a:r>
            <a:r>
              <a:rPr lang="it-IT" altLang="it-IT" sz="2000" i="1" u="sng" dirty="0" smtClean="0"/>
              <a:t>ANTITROMBOTICA E ANTICOAGULANTE</a:t>
            </a:r>
            <a:endParaRPr lang="it-IT" altLang="it-IT" sz="2000" i="1" u="sng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                          *Eparina Sodica </a:t>
            </a:r>
            <a:r>
              <a:rPr lang="it-IT" altLang="it-IT" sz="2000" dirty="0" err="1"/>
              <a:t>e.v.</a:t>
            </a:r>
            <a:endParaRPr lang="it-IT" altLang="it-IT" sz="20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                          *Eparina calcica s.c.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2000" dirty="0"/>
              <a:t>                          *Dicumarolici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altLang="it-IT" sz="1600" dirty="0"/>
              <a:t>                                                           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2019232271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13854" y="152400"/>
            <a:ext cx="9144000" cy="5486400"/>
          </a:xfrm>
        </p:spPr>
        <p:txBody>
          <a:bodyPr>
            <a:normAutofit lnSpcReduction="10000"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it-IT" altLang="it-IT" dirty="0">
              <a:solidFill>
                <a:srgbClr val="FF3300"/>
              </a:solidFill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it-IT" altLang="it-IT" dirty="0">
                <a:solidFill>
                  <a:schemeClr val="bg1"/>
                </a:solidFill>
              </a:rPr>
              <a:t>Obiettivi:</a:t>
            </a:r>
          </a:p>
          <a:p>
            <a:pPr>
              <a:spcBef>
                <a:spcPts val="600"/>
              </a:spcBef>
              <a:buFontTx/>
              <a:buNone/>
            </a:pPr>
            <a:endParaRPr lang="it-IT" altLang="it-IT" dirty="0">
              <a:solidFill>
                <a:schemeClr val="bg1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it-IT" altLang="it-IT" dirty="0"/>
              <a:t> intervenire sui sintomi </a:t>
            </a:r>
          </a:p>
          <a:p>
            <a:pPr algn="just">
              <a:spcBef>
                <a:spcPts val="600"/>
              </a:spcBef>
              <a:buFontTx/>
              <a:buNone/>
            </a:pPr>
            <a:endParaRPr lang="it-IT" altLang="it-IT" dirty="0"/>
          </a:p>
          <a:p>
            <a:pPr algn="just">
              <a:spcBef>
                <a:spcPts val="600"/>
              </a:spcBef>
            </a:pPr>
            <a:r>
              <a:rPr lang="it-IT" altLang="it-IT" dirty="0"/>
              <a:t>esercitare un effetto preventivo delle complicanze</a:t>
            </a:r>
            <a:r>
              <a:rPr lang="it-IT" altLang="it-IT" dirty="0" smtClean="0"/>
              <a:t>.</a:t>
            </a:r>
          </a:p>
          <a:p>
            <a:pPr algn="just">
              <a:spcBef>
                <a:spcPts val="600"/>
              </a:spcBef>
            </a:pPr>
            <a:endParaRPr lang="it-IT" altLang="it-IT" dirty="0"/>
          </a:p>
          <a:p>
            <a:pPr marL="0" indent="0" algn="just">
              <a:spcBef>
                <a:spcPts val="600"/>
              </a:spcBef>
              <a:buNone/>
            </a:pPr>
            <a:r>
              <a:rPr lang="it-IT" altLang="it-IT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it-IT" altLang="it-IT" sz="2800" i="1" u="sng" dirty="0">
                <a:solidFill>
                  <a:schemeClr val="bg2">
                    <a:lumMod val="10000"/>
                  </a:schemeClr>
                </a:solidFill>
              </a:rPr>
              <a:t>La terapia farmacologica </a:t>
            </a:r>
            <a:r>
              <a:rPr lang="it-IT" altLang="it-IT" sz="2800" dirty="0">
                <a:solidFill>
                  <a:schemeClr val="bg2">
                    <a:lumMod val="10000"/>
                  </a:schemeClr>
                </a:solidFill>
              </a:rPr>
              <a:t>non è in grado di sostituire interventi come quello chirurgico o scleroterapico</a:t>
            </a:r>
            <a:r>
              <a:rPr lang="it-IT" altLang="it-IT" sz="2800" dirty="0"/>
              <a:t>, però può essere proponibile in tutti gli stadi clinici intermedi e nei periodi successivi ad interventi diretti sulle vene.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it-IT" altLang="it-IT" sz="2800" dirty="0"/>
          </a:p>
          <a:p>
            <a:pPr>
              <a:spcBef>
                <a:spcPct val="0"/>
              </a:spcBef>
            </a:pPr>
            <a:endParaRPr lang="it-IT" altLang="it-IT" sz="3600" dirty="0"/>
          </a:p>
          <a:p>
            <a:pPr>
              <a:spcBef>
                <a:spcPct val="0"/>
              </a:spcBef>
            </a:pPr>
            <a:endParaRPr lang="it-IT" altLang="it-IT" sz="2800" dirty="0"/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2800" b="1" dirty="0"/>
          </a:p>
          <a:p>
            <a:pPr>
              <a:spcBef>
                <a:spcPct val="0"/>
              </a:spcBef>
              <a:buFontTx/>
              <a:buNone/>
            </a:pPr>
            <a:endParaRPr lang="it-IT" altLang="it-IT" sz="3600" dirty="0"/>
          </a:p>
        </p:txBody>
      </p:sp>
    </p:spTree>
    <p:extLst>
      <p:ext uri="{BB962C8B-B14F-4D97-AF65-F5344CB8AC3E}">
        <p14:creationId xmlns="" xmlns:p14="http://schemas.microsoft.com/office/powerpoint/2010/main" val="767918685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-10407" y="404664"/>
            <a:ext cx="9144000" cy="5486400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it-IT" altLang="it-IT" sz="3600" b="1" dirty="0"/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it-IT" altLang="it-IT" dirty="0">
                <a:solidFill>
                  <a:srgbClr val="FFFF00"/>
                </a:solidFill>
              </a:rPr>
              <a:t>Scopi primari: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it-IT" altLang="it-IT" dirty="0">
              <a:solidFill>
                <a:srgbClr val="FFFF0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</a:pPr>
            <a:r>
              <a:rPr lang="it-IT" altLang="it-IT" dirty="0"/>
              <a:t>Azione vasocostrittrice: miglioramento del reflusso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</a:pPr>
            <a:r>
              <a:rPr lang="it-IT" altLang="it-IT" dirty="0"/>
              <a:t>Azione </a:t>
            </a:r>
            <a:r>
              <a:rPr lang="it-IT" altLang="it-IT" dirty="0" err="1"/>
              <a:t>vasoprotettrice</a:t>
            </a:r>
            <a:r>
              <a:rPr lang="it-IT" altLang="it-IT" dirty="0"/>
              <a:t>: </a:t>
            </a:r>
            <a:r>
              <a:rPr lang="it-IT" altLang="it-IT" dirty="0" err="1"/>
              <a:t>rid</a:t>
            </a:r>
            <a:r>
              <a:rPr lang="it-IT" altLang="it-IT" dirty="0"/>
              <a:t>. fragilità capillare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</a:pPr>
            <a:r>
              <a:rPr lang="it-IT" altLang="it-IT" dirty="0"/>
              <a:t>Azione antinfiammatoria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</a:pPr>
            <a:endParaRPr lang="it-IT" altLang="it-IT" dirty="0"/>
          </a:p>
          <a:p>
            <a:pPr algn="just">
              <a:lnSpc>
                <a:spcPct val="90000"/>
              </a:lnSpc>
              <a:spcBef>
                <a:spcPts val="600"/>
              </a:spcBef>
            </a:pP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</a:rPr>
              <a:t>Ridurre l’edema 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buFontTx/>
              <a:buNone/>
            </a:pPr>
            <a:endParaRPr lang="it-IT" altLang="it-IT" dirty="0">
              <a:solidFill>
                <a:srgbClr val="FFFF0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</a:pPr>
            <a:r>
              <a:rPr lang="it-IT" altLang="it-IT" dirty="0">
                <a:solidFill>
                  <a:srgbClr val="FF3300"/>
                </a:solidFill>
              </a:rPr>
              <a:t>Mitigare la sintomatologia soggettiva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it-IT" altLang="it-IT" sz="2800" dirty="0"/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it-IT" altLang="it-IT" sz="2800" b="1" dirty="0"/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it-IT" altLang="it-IT" sz="3600" dirty="0"/>
          </a:p>
        </p:txBody>
      </p:sp>
    </p:spTree>
    <p:extLst>
      <p:ext uri="{BB962C8B-B14F-4D97-AF65-F5344CB8AC3E}">
        <p14:creationId xmlns="" xmlns:p14="http://schemas.microsoft.com/office/powerpoint/2010/main" val="1039465431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18193" y="1412776"/>
            <a:ext cx="9144000" cy="5257800"/>
          </a:xfrm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chemeClr val="bg1"/>
                </a:solidFill>
              </a:rPr>
              <a:t> </a:t>
            </a:r>
            <a:endParaRPr lang="it-IT" altLang="it-IT" sz="36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3600" dirty="0"/>
              <a:t>Pressione esercitata su di un arto da materiali di varia estensibilità al fine di prevenire e curare la malattia del sistema veno-linfatico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3600" dirty="0"/>
              <a:t>Si dividono in:</a:t>
            </a:r>
          </a:p>
          <a:p>
            <a:pPr>
              <a:spcBef>
                <a:spcPct val="0"/>
              </a:spcBef>
            </a:pPr>
            <a:r>
              <a:rPr lang="it-IT" altLang="it-IT" sz="3600" dirty="0"/>
              <a:t>Bende </a:t>
            </a:r>
          </a:p>
          <a:p>
            <a:pPr>
              <a:spcBef>
                <a:spcPct val="0"/>
              </a:spcBef>
            </a:pPr>
            <a:r>
              <a:rPr lang="it-IT" altLang="it-IT" sz="3600" dirty="0"/>
              <a:t>Tutori Elastici (calze)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1295400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it-IT" altLang="it-IT" sz="36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Terapia Medica</a:t>
            </a:r>
          </a:p>
          <a:p>
            <a:pPr algn="ctr">
              <a:buFontTx/>
              <a:buNone/>
            </a:pPr>
            <a:r>
              <a:rPr lang="it-IT" altLang="it-IT" sz="3600" b="1" dirty="0">
                <a:solidFill>
                  <a:srgbClr val="FF3300"/>
                </a:solidFill>
              </a:rPr>
              <a:t>Compressione </a:t>
            </a:r>
          </a:p>
        </p:txBody>
      </p:sp>
      <p:pic>
        <p:nvPicPr>
          <p:cNvPr id="14338" name="Picture 2" descr="https://encrypted-tbn1.gstatic.com/images?q=tbn:ANd9GcSVtkTZpCgWpSs_6QwgfeNFBSNnNnW6Xc8T3j1bsvJyOzw4n6w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571876"/>
            <a:ext cx="1714500" cy="1214446"/>
          </a:xfrm>
          <a:prstGeom prst="rect">
            <a:avLst/>
          </a:prstGeom>
          <a:noFill/>
        </p:spPr>
      </p:pic>
      <p:pic>
        <p:nvPicPr>
          <p:cNvPr id="14340" name="Picture 4" descr="https://encrypted-tbn2.gstatic.com/images?q=tbn:ANd9GcQMh3Ua0PFm7EeuqeO4AHfdoF12aoC1eVDCfu0nfTBv8ePJtBMLD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571876"/>
            <a:ext cx="2500330" cy="1273356"/>
          </a:xfrm>
          <a:prstGeom prst="rect">
            <a:avLst/>
          </a:prstGeom>
          <a:noFill/>
        </p:spPr>
      </p:pic>
      <p:sp>
        <p:nvSpPr>
          <p:cNvPr id="14342" name="AutoShape 6" descr="data:image/jpeg;base64,/9j/4AAQSkZJRgABAQAAAQABAAD/2wCEAAkGBxQSEhUUEhQUFBUXEBQUFBQUFBQPFRQUFBQXFhUUFRQYHCggGBolGxUVIjEhJSksLi4uFx8zODMsNygtLisBCgoKDg0OGhAQFywcHBwsLCwsLCwsLCwsLCwsLCwsLCwsLCwsLCwsLCwsLCwsLCwtLCwsLCwsLCwsLCwsLCwsN//AABEIAMABBwMBIgACEQEDEQH/xAAcAAABBAMBAAAAAAAAAAAAAAAHAAQGCAEDBQL/xABKEAABAwIBBgkICAQFAwUAAAABAAIDBBESBQYHEyFRIjFBYXGBkZKhFCNScoKxwcIIJDJjorKz0UJiZHNTVHSDkzSj0hUlM0PD/8QAGQEAAgMBAAAAAAAAAAAAAAAAAAECAwQF/8QAIxEBAQACAgICAgMBAAAAAAAAAAECAxExBCEyQSJxEiNhBf/aAAwDAQACEQMRAD8Al6S94VnCpItayAveFaK+TBFI/wBGN7u60n4IF9TkIJpscj3ek9zu84n4ra0pnGVvxbFsnpw77aahy5lS5O6h65dS88m08gG0k7gqM626sT3JERHDN8LnOaOcxhpJ/wC4PFSSndsWcvZO8lFLT/xMpsT/AO5LIS/xB6gFppyrMZ+MbcfTflCRR6seutlCRR+segZG1PA6WVrGmxJJxcWFrAXud1NaT1J7RcQ6F0c0qC8FdUu4mUkkLD/PK0h1ucNsPbXPpuRZN15rof8APnq11opLNK5VZInhfwVyql6pjfl6hlUvTulp3MEWImz4zKAeIYnuZcDnEbT2JnDTumlZEz7UkjWN6XG1zzKVZ3xNZWmJn2YYYIW9DYmkfmVuMYLlzsbKArZlie56k3o3cSbZSm2oOz25VU9MooXOxuabCNgc48znsjt2yDqutlU9d+hyfq8kzTu456qKNnqRPxG3S4O7qkr236MqEcS7sUlmFcOjXQfJZqop/RhWSLkVL09qpFuzWoPKKyJhF2B2sk3auIY3X5jYD2lPGK86YUgcHEOvdpLbE3thJ4PbddmkHEuRSyFxL3cbnFx6XG5966lO63YpqWcoy3K49Q9PKqRcud6IKnuiDJxdNNOb2YwRN53PIc7sDR3kVMK4GYOSfJqKJpFnvGtk2WOKTaAecNwjqUiTReLJL2kgNtlmy2WSsmGuy5OdcmCjnP3eHvkN+K7dlGtIT7UTh6UkbfHF8qePcQ23jC/oLGL1I/YvAXidy028RysZzTaoeuro/wAleU1zLi7IvPP3XaRqx3y09DSuFUPRZ0V5I1VJrnCz53Y+fVtuIx18J3tLPk6GrFH8/n3rj/LDG33u+ZcqE2TvPF16+f1mDsiYPgueHbCtMnqLYbVsq4lZJxroVki9ZqZL8rrYYiLsxY5N2rj4TgeY2DfaUcrxB3U3qsneSZCLCLPeI3Sb8UsrCQecNs32VBIUUdKklqID0qmMdge75ULo1hz7dbwpxg2TvsFy6l6eVL1y6l6jFu7LhMdEmStbVumI4MDNn9yS7W/hxnsTXOmTFX1J++Le40M+VEbRhkjUUEZIs+Y653Q+2rHcDT1lC3KT8VTUHfVTHtlcVbGHVec7TmF9h1LnVct04L+CVzah6F9NnMc9wa0Xc5wa0b3ONgO0onaRaIU2T6SnbxMmY2+8sifiPW4361GtF2StfXteRdkDTKd2P7MY6cRxewpVpil4NK3e+Z3dDB86L0yZ3nJA6YrdVS7LJtA5eauRVLeTOoepdmPR6uhr6w7D5PJDGfYu8j2jGPZKhMzkXM5qDyLIWo4nYYWv55HytfL44h0KzGKM6FtILAJ8H2CZQLbK/YmibzyJ9mdkjyusiiIuwO1km7Vs2kHpNm+0uRM9FjQ1kfBBJUu45XYGf24yQSOl9+4EyogYFjAt1krIDTgSW6ySA2YVnCtmFLCmTXhUN0oOtTxjfPfusd/5KbYVA9K7rMpxvdKewM/dS1/JT5N410OgtFQ5brpnUlXZMGueyyZQOqZ44G8ckgbfc3je7qaHHqViIKdrGtY0Wa1oa0DiDWiwHYELNDmTMc81QRsjYI2etJcuI5w1tvbRawrPXS1ziAjnI+9ZUH7947pw/BMXu2Jxlw/Wp/8AUy/qOTCZ2xbuEZfTm1kiI2hvJNmTVLhte7Uxn+VvCeRzFxaPYQwrH8asTmzksU1JBDysibi53u4Uh63Fyz7b9JYe7yiWl11oIG76gnuxuHzIZtKI2mN3BpRvdMewRj5kN7rHn27Hi+tcaap68ZCyaauqhgH/ANkgDuZg4Tz1NDlrqXKdaEsmY556gjZHGIm7sUhu49IDLe2njFPkZC4xgFgBYCwA3AcQVczJic5297ndrifirHS7Gk7mk9gVaqY7B0BWKdH2dSu4K5lQ9PZnbEwbE6R7WN+097WN9ZxDR4lC3OjLogyTqqIzEcKeQu4rHVsuxg7cbvaXG0yu87SjdHMe10Y+VFCgomwxMiZ9mONrG9DAGj3IV6Zf+pg/05/UP7JXpknaERFN6p62Mcm07lCRbb6dzR9krymvhaRdrCZn9EdiB1vLB1ogaZpbUcTfSq235w2OQ++yZ6EcnebqKg8bnthbzBgD3dpe3urzpumsKRm90zz7IjaPzFTimhvGvNQ5YaVqqnJhrp4HSyMjZ9p72saP5nuDR4lWXyZQNghjhZ9mONrBz4Ra55zx9aDOiDJmur9YRwYInSc2N3AYPxOPso52QUa8KWFbLJWQGuyS2WSQG7ClhWyyVkBrsoJpYi83A7c+Qdoafgp+otpKpcdE53LG9j+04D+fwU9d/KKPIx51UHCUzqU5cU2nVuTDrFnQ3Baikd6VU/sbHGP3U8wqC6GpwaORnKyqd2PYwg9uLsU9ss9dPHqAVnXDgrKgffyHqc4uHvXGmOxSzShTYK0n/EjY/wAMB/J4qHSHYt8vOMqr/DagiD6iFp4nVETT0OkaD71ZlwVZaOYRzxSO4mTxPPQx7XHwCs6Qsu7tPX0G+mSLzNO7dK9veYD8iFt0a9KdDrMnvcBtieyUdF8DvwvJ6kEMSzZdur42X9ZtVIvaDo/qMx5TWvHUIore8oQzhGDQbMDRzMvtbVudbc18cdvFrk8VPkCC9lwRvBHaqxR3Gw8Y2FWisq6Z50Hk9dUR8muc5vJwZPONHUHgdSmr033XJldsTvM6LFlCkB/zUR7rg74Ji4rfm9VCGsppXEBrKmJzieINDxiJ6roWbOlmbISaao7T07t8Dx3Xg/Mi8Woe6Z8nYqaKYDbFKWuO5kot+dkfalWbHsIAU3lWzEtb1FOjjogZ/wC2s55pienGR7gFFdOJOvpd2plt0423+CkWhWrD6F8f8UVQ+4/lkAe09uMdS06bMk46WOoHHDLhd/bms384j7SpRVQeY5ap1ljl5kTAnaBxwqzfhp/fLf4IuWQP0LZTEVa6JxsJ4i1v9yPhtHd1nXZHOyBHiyxZbLJWQGuyS2WSQGyyVltslZAa7LlZ1x3oqkf08h7rSfguzZc7ONl6SpG+lm/Tcnj3Ec/jf0r0QtMwW9aplfk5mCZaG6/BVyQnilhuPXiNwO65/YjJhVdszarVZQpX/wBSxh6JTqj4PKsbZUZdulrv4hTpjj87TnfE8dj7/Mh9g2Ik6ZW8KmP8s3vjQ8A2LZh8IhflXIqmKw2YeUvKcn08hN3aoRvPKXxHVuJ6S2/Wq/VIRa0G1RdSzxn+CpxDmEkbfC7HHrKp2xLDtL87osVDVj+knI6RG4jxCrk1WcyvHip5hvglHawhVkhGwdCyZuj4vVeJmqaaFco6utfCTsnhNueSLhj8BkUOmCcZqVZhr6WQbLVUQPqvcGO/C4pYpeRj6WYwoNabKPDVwyf4lOWnpiedvY8diNRCFenWDg0j9zp2H2hG4fkParYya/kFTWpvUNT2IJtUJtVnpYnMHKhqqCCUm7tXq5L8ZfEcDienDi9pOM8Mna+hqY7XJgeW+uwY2fia1QfQNXXiqoPRljlH+40td+k3tRSfHiBG8Edososd9VVJu1ZexemxlpwnjBwnpGwrY8bFFYl2h7Kupr9UTwaiMs5tYy74z2Yx7SNuU8nNnhkhkF2SRuY7ocLXHOOPqVYaOsMEsczftRyskHJcscHW8FaprgQCOIi46DtClFdVRq6V0MskT/tRyPjdb0mOLT4heMKlWlai1WVJ90gjlHtMAd+JrlGWJotdFVOglZLHsfHI2RvSw3HVsVpsnVbZ4o5mfYkjbI3oe0OF+faqqzBHrQtlDW5ODDe8M0kW3bwTaRvVwyPZQE4wpYVsslZINeFJbLLKZvdkrL2lZBPFk2ypHihlG+GQdrCE8ssOYCLHlFu1EF6VlWqZOJmFri08YJB6QbFN5lpycnBjJR+swW/zMP6jVZ8hVnzYpzJXUrBy1cPYJGud4AqzSz5Ojq6DHTRHspXc8w7dWR7ihs3iRX0yw3pYXejU4e9G4/KhMw7Fr1/CFl8qYVKJOgQ8KtH8tMfGdDWqKKegSn4FZJ6UkMf/ABte4/qBV7ejw7FCojxNcN7XDtFlVqDiHQrWBVdypDq6iaP0J5WdyRzfgsmbo+JezaZMHyFrg4cbXBw6QbhPJXLTQ0+tnhj9OeNnfeG/FRi3dfS2Tm7T0ocacYL0ULvRq2jqdFJ8QESXcahulymx5LmI24HxSdQla0nscVawY/KANAm1Qtkb1olcm2W+hD0ES/XZ2chpMXWyVgH5yjeAgloEgvV1D+RtKGdb5WkfplG+yTHn2q9nBDq6ypZa2GrnHUJXW8E1kOxSLShTavKlTuc5kg5w+JhJ72JRl7tignL6NpdqtBmnMZKGkeeN1HA49JibfxVXpCrR5oQFlBSNPGKOAHp1TbqUQoVaeaLDUU03pwvjP+08OH6pQ3iKN+nKgx0DJBxw1LCfVkBjP4izsQOiKaDVMiz9H+c/XGcnmHgc51jT7m9iE0yK30fWcOsO5lOO0yn4IAw2SsvdlmyDeQFhe7JID1ZZsvSSA8pL0kgK6Z2U+rrKhm6okt0FxLfAhcSVTTSpSYMoSHkkZHIO4GHxYVDJAtHccrjjKz/Ul0TUesypEeSKOWXsbqx4yDsR+Qi0FUl5aqW32Y4owfXc5zh/229qL6oy7dLX8UR0pU+PJ0p5WPif2PDT4OKBeJWPznpNbR1EY43U8gHrBpLfEBVscVq8e842K9nqmtSUdNDFFq8mNdaxlnllPU7VDwiHagVVFWZzNojDQUsZG1tLFi9YsDnfiJUN56nWVctIlNqsp1TbWvNrP+VjZD4vKsfZA3TbSYK9j7bJKZm3e5jntPhgWXLpu8a8ZB7IV2tGlHrsq0rSLhsplOy9tSx0gJ9prfBcN6nugmjxZQlktsjpHdTpHsA8A9RxXb76HdcvOii19HUxDjfTStb6xYcPjZdayQCsYVRQ5a3ldHOCh1FTPDa2rqJWD1WvIb4WXNcm1cjH9H+ktFVy+lLFH/xtc4/qDsRZsoBoMpcOTS7/ABKqV/dDI/8A8z2lEKyTNl2CGnWiw1cEv+JTFnXC8knslb2IaEo5ac6DHRxSgbYqgAncyVpafxNjQMKjUp08OYXcEC5JwgbydgHaVbiKIMaGjia0NHQBYe5VZzagx1tKzjxVkA6jK2/grVlOI1wM+cneUZPqogLk073NG98Y1jPxNCrBE5W+w71U3L+T/JqqeDaNVPIwX9FrjgPW2x600aYSFGb6PsHmat++aJvdY4/Ogu4o66AWfUZzvrSOyGL90CCZZKy9WWbIN5SXqySA9JL1ZKyA8pWXqyzZACHTVBaeB/pQOb3Hk/Oho9FjTe3ZSnnnH6RQmcr8fjHN2zjZRj0H09qOZ/pVbh1Mijt4lyIllANCUwNDI3lZVv7HRxkH39iINlTe3Qw+MecN9h4uVVdyjBq5Hs9CRzO64j4K0qrRnizDW1Q/qpv1HLR432r3fTiajWPawfxvazvuDfirXhgGwcQ2DoHEqq0cwZLE93EyeN56GPa4+5WtKXkdnp6ebIUaeqXgUku580Z9oMcPyHtRYshxp2Z9RhO6taO2Gb9lmvTVp+cAxyLf0fabg1km98MY9kSOP5whGSjD9H2oBjq4+USxSdT2ub72KOPa/wAj4iyks2SspsauemCj1eVJjySNilHXGGn8THHrUJKJ2nuC1bA/0qQA+xK//wAkMSm049RZHRFFhyRS84mceueRTBQfQvViTJUTQbmKSaN3MdYZAO7I1TmyTPe0b0iUWuyZVtte1O6UetD50W62KspVuK2HHG9p/ije3vNI+KqKDsHQPclTxSPRxHiypRj7+/dY53wVmrKrWZtcIK+lldsa2pjxE7LNe7A49QcT1K05CIVYAVdtNlBqsqPcOKaCKXrAMR/Sv1qxdkE/pDQWlo38ropmdx0ZH6hTKhGUedAJ+oTD+uee2GH9igKi79H7KwbJU0rjte1s0Y3ll2yAc9nMNv5SmUGoBZss2SskbCSzZJAZSSSQCSSSQAs05O/6Qf3z+khQUVtN/HS+rP740LmMF9qvxn4xzd1/sqY6IsueT1upcbR1LQzmErLmM9d3N5y5qOiq5ShxniEf29fHq9+PGMHjZWkKqz7bNF5xYVZs8JMVdVH+rn8JXD4KzKrRnaz67Vf6uf8AVcrvG7o3dRwnNuCrE6Mcu+WUETnG8kXmJb8ZdGBhcfWYWO6SUAdWA299u5EnQIX6ysG3V4YDzY7yWtz2v2BS3zmclq9UYLIcad3fUIRvrWeEM37ojocadf8AoYf9Y39GZY702afnAKKlGjDL/kWUI3ONopvMS7gHkYHnoeG7dxco21lytdc0AEcyhK2Z4c41byySa5JL9RDrPt6iPHf08AxeN06Vjngn9IEefpf7En5whOUXPpAt87SH7qbwcz90J4mXO1SX4fGCDoUzk8mqzTSG0dTYNudjZ23wd4XbznAj+qiMxCRmpvrNYzV249ZiGC3PisrdlKq9k4pBVBlFnHpPvVv28aqRlKPDLIN0rx2OIUaWJoW3VktF+cnl1CwvN5orQzbyWgYZPabY9OLcq8QRCxJKJGgUv8sqQP8A4/JW492MSjV+BlRBlPQ2oRfSHZ5qjduknbf1mxk/lHYi8hV9IRv1WmO6qcO2I/spIUCU9yNlOSlnjnhNpI3hzb8R5C0jlBBIPMSmScFjcPOmitlm9liOspoqiL7EjA6x42u4nMdztcCOpdBDXQC1/wD6fKXXwGsfq77tXHiw82LxBRLsopMLKVkkGSSykmTCSykgBLpsk87Tt3RPd3ngfKhfI5ELTNNetYPRpWDrL5D7iEOJXLRPWMczOc7aJGhvNvXTOrJBwIXYYgeWYja72WkdbhuRmUa0a0ojyZSgfxRa085lcX/MB1KTKi3muhrx/jjwQCrJnHJiqZ3b6iU9sjirN4gNpVWK6bE5zt7ie03WnxvtDd9GcjlY7R/m2KCjZGR51/nZz944Dg33NADeq/KgRmXTCbKNIx3EamMnnDDjt+FWcuo78vfA1T7YQ107P+qU7d9VfuxPHzIloUafJ+BSM3vmf3Wxj51mvTXo+cBx5Ut0U5teXVodILw0+GWQcjnX81Gekgk8zCOVQ2VyO+gakDcnvk5Zap5v/KxrGAc+0OPtKOMaN+fEEhYSSU2IGPpAHztIPupvFzP2QkcUVtPz/rFMN1O89slvlKE7im0Y/GCToSzX8oqTVyC8dO4YAdodUEXb3BZ3SWI92UM0P0gjyTT7Nsmtldzl0rgD3WtHUpmkpyvNZaql5YPn5j9/L+dyto3j61UfKLryyHkMjz2uKVGJs5+xWS0YZr+QUbQ8WnmtLPvaSOBF7INuku3oCZnUgmr6SM7Q6rixDe1rw5w7GlWquiC0rIXfSBZ9SpzurAO2GX9kUENtPgH/AKdHfjFdHb/imumir8V1s1cgSV9THTxbC43c+1xHG3a+Q9A5OUkDlXJKNv0e8mgRVNSftOlbAOZrGiR3aZGd0JoijkbJUdLBHBC3DHG3C0cp5S4nlcSSSeUkp7ZYSSSZsksLKAwksXSugMpLF1EtJmXfJqRzWm0k1427bENt5x3YbdLgnJzeEc8pjjcr9A/ntlfyqrmlH2S+zPUYA1p5rgX61GnlOZlItH+aTq6oGJvmI3B0zuQgbREN7neAud17smDXLlf9o7Zs02qo6aM8bKWFp6WxtB8V0li6V1Q6Lh575VFLRTSXs4sMbPXk4It0XLvZVa6h6J2mfLmOZlM08GIY388jxsHU385QueFs1Y/xw/bPsvNSXRdCXZVpdl7PkceYNhkN+2ysehRoXzXczFWytLcTDHADsJY4gvltuNgBvGI8RCK11n23nJbrn4soBaZ8siau1bTdtPGI/wDcdw5D4tb0sKNGc+WW0dLLUOscDCWg/wAUh2Mb1uIVW6ydz3Oe8lznOLnOPG5ziS4npJKpybPHx7yNZHKxuhuEtyTT32YnTP6jM8DwCAOQciS1k7IIG3e88f8ACxo+1I88jR+w4yFafI+T200EUEd8MUTY2k8ZDRbEec8fWiI7qepLzdcXPHLwoaOWc2xBuGIH+KV2xg6L7TzAqSmewO0vZXFRlKXCbtha2nBBvcsuX/jc8eyoM4rdM8uJLiSSSSTtJJNyTzrsZmZrSZRqWwsBDAQZpBxRx32m/pHaGjlPMDZtHUWI0fQ4MmUQP+Uid32h3zKQLVDGGNDWizWtDWjc1osB2Be7pMzl515WFJRzznjZE7Dc2vI7gxt63FoVVXFF/TpnBcx0TDxWmmtv2iJh6sTrc7UHyFGpzpKdFsOPK1IN0j3d2GR1/BWYQh0I5pvYTXzAtDoyynaRYua4jFN0G1m7wXHiIKLicRr0g99IPKrcFNSg3djdUPF/stAMceznLpO6ixX1zIInyyuDY42F73Hka0XPSeZVXzty8+uq5ah9xjdwG+hG3ZGzqFr7ySeVNGuMrJ6GqLVZKhJFjI+WU9DpC1p62taetArM3NWbKM4iiBDAQZpbcGJl9pJ5XHbZvKeYEi0dDSshjZFGMLI42xsG5rAGgdgTEOUl5uldI3pJebpIDCSSSASG+k/NmqqZo5IGmVmr1eAEAsdiJucRAsbjbzbeREhJPHL+N5Q2a5njxQkyFoplc4Oq3tjZxlkZxyHmLrYW9IxIpZNyfHTxtihYGMaNjR4kk7STyk7SnKSLlaWGrHDokkkklgJ5x5j18lXKREZA+Z72yBzA0tc64uXEYbA2tzKQZraK2scJK1zZCNohZcsv9442LvVAA5yETElbd2VnCE1zkgLcWzwSSSVSaF6VshVFZSNbTDEWTax0dw0vAY5ow32EjFxHj6UMMj6La+dw1kYp4ydr5XNLgOaJpxE8xt0qwaSXC3HbljjxHBzRzSp8nRlkAJc62slfYveRxA7mjbZo2dJ2rvJJJq7eSQ90xZv1VZDB5M3WNje90kTSA4lwaGPAPHYYxb+dEJJAl4vID5A0R1cxBqS2mj5blsspG5rWktHSTs3FGXN7IMFDCIadmFt7uJ4T3u5Xvdyn3cQsNi6aV0cncreySSuldCIHZ45gZRnr5nsi1rJJXPbKJI2NDCeC1wc4EFrQ1vFyLv5n6JGROEtc5kzhtEDLmIH7xxAMnq2A34gildK6XB8kEkkkyQrS1kWqq6IR0gxETtdJHiDDIwA2ALiAbOwutfk5kPs2tDlTK4OrHCnj5WMc2WY81xdjOm56EdkkDgxyNkiGkibDTxiONvIOMnlc5x2ucd5T5JK6ASSV0roBJJXWEB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4" name="AutoShape 8" descr="data:image/jpeg;base64,/9j/4AAQSkZJRgABAQAAAQABAAD/2wCEAAkGBxQSEhUUEhQUFBUXEBQUFBQUFBQPFRQUFBQXFhUUFRQYHCggGBolGxUVIjEhJSksLi4uFx8zODMsNygtLisBCgoKDg0OGhAQFywcHBwsLCwsLCwsLCwsLCwsLCwsLCwsLCwsLCwsLCwsLCwsLCwtLCwsLCwsLCwsLCwsLCwsN//AABEIAMABBwMBIgACEQEDEQH/xAAcAAABBAMBAAAAAAAAAAAAAAAHAAQGCAEDBQL/xABKEAABAwIBBgkICAQFAwUAAAABAAIDBBESBQYHEyFRIjFBYXGBkZKhFCNScoKxwcIIJDJjorKz0UJiZHNTVHSDkzSj0hUlM0PD/8QAGQEAAgMBAAAAAAAAAAAAAAAAAAECAwQF/8QAIxEBAQACAgICAgMBAAAAAAAAAAECAxExBCEyQSJxEiNhBf/aAAwDAQACEQMRAD8Al6S94VnCpItayAveFaK+TBFI/wBGN7u60n4IF9TkIJpscj3ek9zu84n4ra0pnGVvxbFsnpw77aahy5lS5O6h65dS88m08gG0k7gqM626sT3JERHDN8LnOaOcxhpJ/wC4PFSSndsWcvZO8lFLT/xMpsT/AO5LIS/xB6gFppyrMZ+MbcfTflCRR6seutlCRR+segZG1PA6WVrGmxJJxcWFrAXud1NaT1J7RcQ6F0c0qC8FdUu4mUkkLD/PK0h1ucNsPbXPpuRZN15rof8APnq11opLNK5VZInhfwVyql6pjfl6hlUvTulp3MEWImz4zKAeIYnuZcDnEbT2JnDTumlZEz7UkjWN6XG1zzKVZ3xNZWmJn2YYYIW9DYmkfmVuMYLlzsbKArZlie56k3o3cSbZSm2oOz25VU9MooXOxuabCNgc48znsjt2yDqutlU9d+hyfq8kzTu456qKNnqRPxG3S4O7qkr236MqEcS7sUlmFcOjXQfJZqop/RhWSLkVL09qpFuzWoPKKyJhF2B2sk3auIY3X5jYD2lPGK86YUgcHEOvdpLbE3thJ4PbddmkHEuRSyFxL3cbnFx6XG5966lO63YpqWcoy3K49Q9PKqRcud6IKnuiDJxdNNOb2YwRN53PIc7sDR3kVMK4GYOSfJqKJpFnvGtk2WOKTaAecNwjqUiTReLJL2kgNtlmy2WSsmGuy5OdcmCjnP3eHvkN+K7dlGtIT7UTh6UkbfHF8qePcQ23jC/oLGL1I/YvAXidy028RysZzTaoeuro/wAleU1zLi7IvPP3XaRqx3y09DSuFUPRZ0V5I1VJrnCz53Y+fVtuIx18J3tLPk6GrFH8/n3rj/LDG33u+ZcqE2TvPF16+f1mDsiYPgueHbCtMnqLYbVsq4lZJxroVki9ZqZL8rrYYiLsxY5N2rj4TgeY2DfaUcrxB3U3qsneSZCLCLPeI3Sb8UsrCQecNs32VBIUUdKklqID0qmMdge75ULo1hz7dbwpxg2TvsFy6l6eVL1y6l6jFu7LhMdEmStbVumI4MDNn9yS7W/hxnsTXOmTFX1J++Le40M+VEbRhkjUUEZIs+Y653Q+2rHcDT1lC3KT8VTUHfVTHtlcVbGHVec7TmF9h1LnVct04L+CVzah6F9NnMc9wa0Xc5wa0b3ONgO0onaRaIU2T6SnbxMmY2+8sifiPW4361GtF2StfXteRdkDTKd2P7MY6cRxewpVpil4NK3e+Z3dDB86L0yZ3nJA6YrdVS7LJtA5eauRVLeTOoepdmPR6uhr6w7D5PJDGfYu8j2jGPZKhMzkXM5qDyLIWo4nYYWv55HytfL44h0KzGKM6FtILAJ8H2CZQLbK/YmibzyJ9mdkjyusiiIuwO1km7Vs2kHpNm+0uRM9FjQ1kfBBJUu45XYGf24yQSOl9+4EyogYFjAt1krIDTgSW6ySA2YVnCtmFLCmTXhUN0oOtTxjfPfusd/5KbYVA9K7rMpxvdKewM/dS1/JT5N410OgtFQ5brpnUlXZMGueyyZQOqZ44G8ckgbfc3je7qaHHqViIKdrGtY0Wa1oa0DiDWiwHYELNDmTMc81QRsjYI2etJcuI5w1tvbRawrPXS1ziAjnI+9ZUH7947pw/BMXu2Jxlw/Wp/8AUy/qOTCZ2xbuEZfTm1kiI2hvJNmTVLhte7Uxn+VvCeRzFxaPYQwrH8asTmzksU1JBDysibi53u4Uh63Fyz7b9JYe7yiWl11oIG76gnuxuHzIZtKI2mN3BpRvdMewRj5kN7rHn27Hi+tcaap68ZCyaauqhgH/ANkgDuZg4Tz1NDlrqXKdaEsmY556gjZHGIm7sUhu49IDLe2njFPkZC4xgFgBYCwA3AcQVczJic5297ndrifirHS7Gk7mk9gVaqY7B0BWKdH2dSu4K5lQ9PZnbEwbE6R7WN+097WN9ZxDR4lC3OjLogyTqqIzEcKeQu4rHVsuxg7cbvaXG0yu87SjdHMe10Y+VFCgomwxMiZ9mONrG9DAGj3IV6Zf+pg/05/UP7JXpknaERFN6p62Mcm07lCRbb6dzR9krymvhaRdrCZn9EdiB1vLB1ogaZpbUcTfSq235w2OQ++yZ6EcnebqKg8bnthbzBgD3dpe3urzpumsKRm90zz7IjaPzFTimhvGvNQ5YaVqqnJhrp4HSyMjZ9p72saP5nuDR4lWXyZQNghjhZ9mONrBz4Ra55zx9aDOiDJmur9YRwYInSc2N3AYPxOPso52QUa8KWFbLJWQGuyS2WSQG7ClhWyyVkBrsoJpYi83A7c+Qdoafgp+otpKpcdE53LG9j+04D+fwU9d/KKPIx51UHCUzqU5cU2nVuTDrFnQ3Baikd6VU/sbHGP3U8wqC6GpwaORnKyqd2PYwg9uLsU9ss9dPHqAVnXDgrKgffyHqc4uHvXGmOxSzShTYK0n/EjY/wAMB/J4qHSHYt8vOMqr/DagiD6iFp4nVETT0OkaD71ZlwVZaOYRzxSO4mTxPPQx7XHwCs6Qsu7tPX0G+mSLzNO7dK9veYD8iFt0a9KdDrMnvcBtieyUdF8DvwvJ6kEMSzZdur42X9ZtVIvaDo/qMx5TWvHUIore8oQzhGDQbMDRzMvtbVudbc18cdvFrk8VPkCC9lwRvBHaqxR3Gw8Y2FWisq6Z50Hk9dUR8muc5vJwZPONHUHgdSmr033XJldsTvM6LFlCkB/zUR7rg74Ji4rfm9VCGsppXEBrKmJzieINDxiJ6roWbOlmbISaao7T07t8Dx3Xg/Mi8Woe6Z8nYqaKYDbFKWuO5kot+dkfalWbHsIAU3lWzEtb1FOjjogZ/wC2s55pienGR7gFFdOJOvpd2plt0423+CkWhWrD6F8f8UVQ+4/lkAe09uMdS06bMk46WOoHHDLhd/bms384j7SpRVQeY5ap1ljl5kTAnaBxwqzfhp/fLf4IuWQP0LZTEVa6JxsJ4i1v9yPhtHd1nXZHOyBHiyxZbLJWQGuyS2WSQGyyVltslZAa7LlZ1x3oqkf08h7rSfguzZc7ONl6SpG+lm/Tcnj3Ec/jf0r0QtMwW9aplfk5mCZaG6/BVyQnilhuPXiNwO65/YjJhVdszarVZQpX/wBSxh6JTqj4PKsbZUZdulrv4hTpjj87TnfE8dj7/Mh9g2Ik6ZW8KmP8s3vjQ8A2LZh8IhflXIqmKw2YeUvKcn08hN3aoRvPKXxHVuJ6S2/Wq/VIRa0G1RdSzxn+CpxDmEkbfC7HHrKp2xLDtL87osVDVj+knI6RG4jxCrk1WcyvHip5hvglHawhVkhGwdCyZuj4vVeJmqaaFco6utfCTsnhNueSLhj8BkUOmCcZqVZhr6WQbLVUQPqvcGO/C4pYpeRj6WYwoNabKPDVwyf4lOWnpiedvY8diNRCFenWDg0j9zp2H2hG4fkParYya/kFTWpvUNT2IJtUJtVnpYnMHKhqqCCUm7tXq5L8ZfEcDienDi9pOM8Mna+hqY7XJgeW+uwY2fia1QfQNXXiqoPRljlH+40td+k3tRSfHiBG8Edososd9VVJu1ZexemxlpwnjBwnpGwrY8bFFYl2h7Kupr9UTwaiMs5tYy74z2Yx7SNuU8nNnhkhkF2SRuY7ocLXHOOPqVYaOsMEsczftRyskHJcscHW8FaprgQCOIi46DtClFdVRq6V0MskT/tRyPjdb0mOLT4heMKlWlai1WVJ90gjlHtMAd+JrlGWJotdFVOglZLHsfHI2RvSw3HVsVpsnVbZ4o5mfYkjbI3oe0OF+faqqzBHrQtlDW5ODDe8M0kW3bwTaRvVwyPZQE4wpYVsslZINeFJbLLKZvdkrL2lZBPFk2ypHihlG+GQdrCE8ssOYCLHlFu1EF6VlWqZOJmFri08YJB6QbFN5lpycnBjJR+swW/zMP6jVZ8hVnzYpzJXUrBy1cPYJGud4AqzSz5Ojq6DHTRHspXc8w7dWR7ihs3iRX0yw3pYXejU4e9G4/KhMw7Fr1/CFl8qYVKJOgQ8KtH8tMfGdDWqKKegSn4FZJ6UkMf/ABte4/qBV7ejw7FCojxNcN7XDtFlVqDiHQrWBVdypDq6iaP0J5WdyRzfgsmbo+JezaZMHyFrg4cbXBw6QbhPJXLTQ0+tnhj9OeNnfeG/FRi3dfS2Tm7T0ocacYL0ULvRq2jqdFJ8QESXcahulymx5LmI24HxSdQla0nscVawY/KANAm1Qtkb1olcm2W+hD0ES/XZ2chpMXWyVgH5yjeAgloEgvV1D+RtKGdb5WkfplG+yTHn2q9nBDq6ypZa2GrnHUJXW8E1kOxSLShTavKlTuc5kg5w+JhJ72JRl7tignL6NpdqtBmnMZKGkeeN1HA49JibfxVXpCrR5oQFlBSNPGKOAHp1TbqUQoVaeaLDUU03pwvjP+08OH6pQ3iKN+nKgx0DJBxw1LCfVkBjP4izsQOiKaDVMiz9H+c/XGcnmHgc51jT7m9iE0yK30fWcOsO5lOO0yn4IAw2SsvdlmyDeQFhe7JID1ZZsvSSA8pL0kgK6Z2U+rrKhm6okt0FxLfAhcSVTTSpSYMoSHkkZHIO4GHxYVDJAtHccrjjKz/Ul0TUesypEeSKOWXsbqx4yDsR+Qi0FUl5aqW32Y4owfXc5zh/229qL6oy7dLX8UR0pU+PJ0p5WPif2PDT4OKBeJWPznpNbR1EY43U8gHrBpLfEBVscVq8e842K9nqmtSUdNDFFq8mNdaxlnllPU7VDwiHagVVFWZzNojDQUsZG1tLFi9YsDnfiJUN56nWVctIlNqsp1TbWvNrP+VjZD4vKsfZA3TbSYK9j7bJKZm3e5jntPhgWXLpu8a8ZB7IV2tGlHrsq0rSLhsplOy9tSx0gJ9prfBcN6nugmjxZQlktsjpHdTpHsA8A9RxXb76HdcvOii19HUxDjfTStb6xYcPjZdayQCsYVRQ5a3ldHOCh1FTPDa2rqJWD1WvIb4WXNcm1cjH9H+ktFVy+lLFH/xtc4/qDsRZsoBoMpcOTS7/ABKqV/dDI/8A8z2lEKyTNl2CGnWiw1cEv+JTFnXC8knslb2IaEo5ac6DHRxSgbYqgAncyVpafxNjQMKjUp08OYXcEC5JwgbydgHaVbiKIMaGjia0NHQBYe5VZzagx1tKzjxVkA6jK2/grVlOI1wM+cneUZPqogLk073NG98Y1jPxNCrBE5W+w71U3L+T/JqqeDaNVPIwX9FrjgPW2x600aYSFGb6PsHmat++aJvdY4/Ogu4o66AWfUZzvrSOyGL90CCZZKy9WWbIN5SXqySA9JL1ZKyA8pWXqyzZACHTVBaeB/pQOb3Hk/Oho9FjTe3ZSnnnH6RQmcr8fjHN2zjZRj0H09qOZ/pVbh1Mijt4lyIllANCUwNDI3lZVv7HRxkH39iINlTe3Qw+MecN9h4uVVdyjBq5Hs9CRzO64j4K0qrRnizDW1Q/qpv1HLR432r3fTiajWPawfxvazvuDfirXhgGwcQ2DoHEqq0cwZLE93EyeN56GPa4+5WtKXkdnp6ebIUaeqXgUku580Z9oMcPyHtRYshxp2Z9RhO6taO2Gb9lmvTVp+cAxyLf0fabg1km98MY9kSOP5whGSjD9H2oBjq4+USxSdT2ub72KOPa/wAj4iyks2SspsauemCj1eVJjySNilHXGGn8THHrUJKJ2nuC1bA/0qQA+xK//wAkMSm049RZHRFFhyRS84mceueRTBQfQvViTJUTQbmKSaN3MdYZAO7I1TmyTPe0b0iUWuyZVtte1O6UetD50W62KspVuK2HHG9p/ije3vNI+KqKDsHQPclTxSPRxHiypRj7+/dY53wVmrKrWZtcIK+lldsa2pjxE7LNe7A49QcT1K05CIVYAVdtNlBqsqPcOKaCKXrAMR/Sv1qxdkE/pDQWlo38ropmdx0ZH6hTKhGUedAJ+oTD+uee2GH9igKi79H7KwbJU0rjte1s0Y3ll2yAc9nMNv5SmUGoBZss2SskbCSzZJAZSSSQCSSSQAs05O/6Qf3z+khQUVtN/HS+rP740LmMF9qvxn4xzd1/sqY6IsueT1upcbR1LQzmErLmM9d3N5y5qOiq5ShxniEf29fHq9+PGMHjZWkKqz7bNF5xYVZs8JMVdVH+rn8JXD4KzKrRnaz67Vf6uf8AVcrvG7o3dRwnNuCrE6Mcu+WUETnG8kXmJb8ZdGBhcfWYWO6SUAdWA299u5EnQIX6ysG3V4YDzY7yWtz2v2BS3zmclq9UYLIcad3fUIRvrWeEM37ojocadf8AoYf9Y39GZY702afnAKKlGjDL/kWUI3ONopvMS7gHkYHnoeG7dxco21lytdc0AEcyhK2Z4c41byySa5JL9RDrPt6iPHf08AxeN06Vjngn9IEefpf7En5whOUXPpAt87SH7qbwcz90J4mXO1SX4fGCDoUzk8mqzTSG0dTYNudjZ23wd4XbznAj+qiMxCRmpvrNYzV249ZiGC3PisrdlKq9k4pBVBlFnHpPvVv28aqRlKPDLIN0rx2OIUaWJoW3VktF+cnl1CwvN5orQzbyWgYZPabY9OLcq8QRCxJKJGgUv8sqQP8A4/JW492MSjV+BlRBlPQ2oRfSHZ5qjduknbf1mxk/lHYi8hV9IRv1WmO6qcO2I/spIUCU9yNlOSlnjnhNpI3hzb8R5C0jlBBIPMSmScFjcPOmitlm9liOspoqiL7EjA6x42u4nMdztcCOpdBDXQC1/wD6fKXXwGsfq77tXHiw82LxBRLsopMLKVkkGSSykmTCSykgBLpsk87Tt3RPd3ngfKhfI5ELTNNetYPRpWDrL5D7iEOJXLRPWMczOc7aJGhvNvXTOrJBwIXYYgeWYja72WkdbhuRmUa0a0ojyZSgfxRa085lcX/MB1KTKi3muhrx/jjwQCrJnHJiqZ3b6iU9sjirN4gNpVWK6bE5zt7ie03WnxvtDd9GcjlY7R/m2KCjZGR51/nZz944Dg33NADeq/KgRmXTCbKNIx3EamMnnDDjt+FWcuo78vfA1T7YQ107P+qU7d9VfuxPHzIloUafJ+BSM3vmf3Wxj51mvTXo+cBx5Ut0U5teXVodILw0+GWQcjnX81Gekgk8zCOVQ2VyO+gakDcnvk5Zap5v/KxrGAc+0OPtKOMaN+fEEhYSSU2IGPpAHztIPupvFzP2QkcUVtPz/rFMN1O89slvlKE7im0Y/GCToSzX8oqTVyC8dO4YAdodUEXb3BZ3SWI92UM0P0gjyTT7Nsmtldzl0rgD3WtHUpmkpyvNZaql5YPn5j9/L+dyto3j61UfKLryyHkMjz2uKVGJs5+xWS0YZr+QUbQ8WnmtLPvaSOBF7INuku3oCZnUgmr6SM7Q6rixDe1rw5w7GlWquiC0rIXfSBZ9SpzurAO2GX9kUENtPgH/AKdHfjFdHb/imumir8V1s1cgSV9THTxbC43c+1xHG3a+Q9A5OUkDlXJKNv0e8mgRVNSftOlbAOZrGiR3aZGd0JoijkbJUdLBHBC3DHG3C0cp5S4nlcSSSeUkp7ZYSSSZsksLKAwksXSugMpLF1EtJmXfJqRzWm0k1427bENt5x3YbdLgnJzeEc8pjjcr9A/ntlfyqrmlH2S+zPUYA1p5rgX61GnlOZlItH+aTq6oGJvmI3B0zuQgbREN7neAud17smDXLlf9o7Zs02qo6aM8bKWFp6WxtB8V0li6V1Q6Lh575VFLRTSXs4sMbPXk4It0XLvZVa6h6J2mfLmOZlM08GIY388jxsHU385QueFs1Y/xw/bPsvNSXRdCXZVpdl7PkceYNhkN+2ysehRoXzXczFWytLcTDHADsJY4gvltuNgBvGI8RCK11n23nJbrn4soBaZ8siau1bTdtPGI/wDcdw5D4tb0sKNGc+WW0dLLUOscDCWg/wAUh2Mb1uIVW6ydz3Oe8lznOLnOPG5ziS4npJKpybPHx7yNZHKxuhuEtyTT32YnTP6jM8DwCAOQciS1k7IIG3e88f8ACxo+1I88jR+w4yFafI+T200EUEd8MUTY2k8ZDRbEec8fWiI7qepLzdcXPHLwoaOWc2xBuGIH+KV2xg6L7TzAqSmewO0vZXFRlKXCbtha2nBBvcsuX/jc8eyoM4rdM8uJLiSSSSTtJJNyTzrsZmZrSZRqWwsBDAQZpBxRx32m/pHaGjlPMDZtHUWI0fQ4MmUQP+Uid32h3zKQLVDGGNDWizWtDWjc1osB2Be7pMzl515WFJRzznjZE7Dc2vI7gxt63FoVVXFF/TpnBcx0TDxWmmtv2iJh6sTrc7UHyFGpzpKdFsOPK1IN0j3d2GR1/BWYQh0I5pvYTXzAtDoyynaRYua4jFN0G1m7wXHiIKLicRr0g99IPKrcFNSg3djdUPF/stAMceznLpO6ixX1zIInyyuDY42F73Hka0XPSeZVXzty8+uq5ah9xjdwG+hG3ZGzqFr7ySeVNGuMrJ6GqLVZKhJFjI+WU9DpC1p62taetArM3NWbKM4iiBDAQZpbcGJl9pJ5XHbZvKeYEi0dDSshjZFGMLI42xsG5rAGgdgTEOUl5uldI3pJebpIDCSSSASG+k/NmqqZo5IGmVmr1eAEAsdiJucRAsbjbzbeREhJPHL+N5Q2a5njxQkyFoplc4Oq3tjZxlkZxyHmLrYW9IxIpZNyfHTxtihYGMaNjR4kk7STyk7SnKSLlaWGrHDokkkklgJ5x5j18lXKREZA+Z72yBzA0tc64uXEYbA2tzKQZraK2scJK1zZCNohZcsv9442LvVAA5yETElbd2VnCE1zkgLcWzwSSSVSaF6VshVFZSNbTDEWTax0dw0vAY5ow32EjFxHj6UMMj6La+dw1kYp4ydr5XNLgOaJpxE8xt0qwaSXC3HbljjxHBzRzSp8nRlkAJc62slfYveRxA7mjbZo2dJ2rvJJJq7eSQ90xZv1VZDB5M3WNje90kTSA4lwaGPAPHYYxb+dEJJAl4vID5A0R1cxBqS2mj5blsspG5rWktHSTs3FGXN7IMFDCIadmFt7uJ4T3u5Xvdyn3cQsNi6aV0cncreySSuldCIHZ45gZRnr5nsi1rJJXPbKJI2NDCeC1wc4EFrQ1vFyLv5n6JGROEtc5kzhtEDLmIH7xxAMnq2A34gildK6XB8kEkkkyQrS1kWqq6IR0gxETtdJHiDDIwA2ALiAbOwutfk5kPs2tDlTK4OrHCnj5WMc2WY81xdjOm56EdkkDgxyNkiGkibDTxiONvIOMnlc5x2ucd5T5JK6ASSV0roBJJXWEB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4346" name="Picture 10" descr="http://3.bp.blogspot.com/-JOx2WWisdcU/UJRHqiJ79JI/AAAAAAAAAIc/oqy04-40l-M/s320/red+welness+color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5000636"/>
            <a:ext cx="2333620" cy="1699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0722314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2800" b="1" i="1" u="sng">
                <a:solidFill>
                  <a:srgbClr val="FF0000"/>
                </a:solidFill>
              </a:rPr>
              <a:t>PRINCIPALI  CLASSI  DI  COMPRESSIONE ELASTICA  E  RELATIVE  INDICAZIONI</a:t>
            </a:r>
          </a:p>
        </p:txBody>
      </p:sp>
      <p:graphicFrame>
        <p:nvGraphicFramePr>
          <p:cNvPr id="197696" name="Group 64"/>
          <p:cNvGraphicFramePr>
            <a:graphicFrameLocks noGrp="1"/>
          </p:cNvGraphicFramePr>
          <p:nvPr>
            <p:ph idx="1"/>
          </p:nvPr>
        </p:nvGraphicFramePr>
        <p:xfrm>
          <a:off x="301625" y="1676400"/>
          <a:ext cx="8540750" cy="5014913"/>
        </p:xfrm>
        <a:graphic>
          <a:graphicData uri="http://schemas.openxmlformats.org/drawingml/2006/table">
            <a:tbl>
              <a:tblPr/>
              <a:tblGrid>
                <a:gridCol w="4270375"/>
                <a:gridCol w="4270375"/>
              </a:tblGrid>
              <a:tr h="4921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Classi di compressione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Indicazioni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7-10 mm Hg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Familiarità varicosa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Attività lavorativa a rischio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10-15 mm Hg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Lievi edemi declivi serotini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                                                         Antitrombo  18-20 mm Hg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t-IT" altLang="it-IT" sz="2000" b="0" i="1" u="none" strike="noStrike" cap="none" normalizeH="0" baseline="0" smtClean="0">
                        <a:ln>
                          <a:noFill/>
                        </a:ln>
                        <a:solidFill>
                          <a:srgbClr val="808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Profilassi della flebotrombosi nel post-operatorio o nel post-partum o nei casi di”allettamento” transitori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  terapeut.  20-25 mm Hg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Varici arti inferiori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II terapeut. 30-35 mmHg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Sindrome varicosa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III terapeut. 40-50 mmHg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Sindrome varicosa con complicanze anmnestiche o in atto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IV terapeut. 50-55 mmHg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Sindrome post-flebitica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88733641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20398" y="1700808"/>
            <a:ext cx="7924800" cy="4556348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it-IT" altLang="it-IT" sz="3600" dirty="0"/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3600" dirty="0"/>
              <a:t>Obiettivo principale:</a:t>
            </a:r>
          </a:p>
          <a:p>
            <a:pPr>
              <a:spcBef>
                <a:spcPct val="0"/>
              </a:spcBef>
            </a:pPr>
            <a:r>
              <a:rPr lang="it-IT" altLang="it-IT" sz="3600" dirty="0"/>
              <a:t> risoluzione </a:t>
            </a:r>
            <a:r>
              <a:rPr lang="it-IT" altLang="it-IT" sz="3600" dirty="0" smtClean="0"/>
              <a:t>e  </a:t>
            </a:r>
            <a:r>
              <a:rPr lang="it-IT" altLang="it-IT" sz="3600" dirty="0"/>
              <a:t>miglioramento del quadro </a:t>
            </a:r>
            <a:r>
              <a:rPr lang="it-IT" altLang="it-IT" sz="3600" dirty="0" smtClean="0"/>
              <a:t>sintomatologico-estetico</a:t>
            </a:r>
            <a:endParaRPr lang="it-IT" altLang="it-IT" sz="3600" dirty="0"/>
          </a:p>
          <a:p>
            <a:pPr>
              <a:spcBef>
                <a:spcPct val="0"/>
              </a:spcBef>
            </a:pPr>
            <a:r>
              <a:rPr lang="it-IT" altLang="it-IT" sz="3600" dirty="0"/>
              <a:t>prevenzione e terapia delle </a:t>
            </a:r>
            <a:r>
              <a:rPr lang="it-IT" altLang="it-IT" sz="3600" dirty="0" smtClean="0"/>
              <a:t>complicanze: ulteriore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it-IT" sz="3600" dirty="0"/>
              <a:t> </a:t>
            </a:r>
            <a:r>
              <a:rPr lang="it-IT" altLang="it-IT" sz="3600" dirty="0" smtClean="0"/>
              <a:t>  </a:t>
            </a:r>
            <a:r>
              <a:rPr lang="it-IT" altLang="it-IT" sz="3600" dirty="0" err="1" smtClean="0"/>
              <a:t>estensione,pigmentazioni</a:t>
            </a:r>
            <a:r>
              <a:rPr lang="it-IT" altLang="it-IT" sz="3600" dirty="0" smtClean="0"/>
              <a:t>,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it-IT" sz="3600" dirty="0"/>
              <a:t> </a:t>
            </a:r>
            <a:r>
              <a:rPr lang="it-IT" altLang="it-IT" sz="3600" dirty="0" smtClean="0"/>
              <a:t>  </a:t>
            </a:r>
            <a:r>
              <a:rPr lang="it-IT" altLang="it-IT" sz="3600" dirty="0" err="1" smtClean="0"/>
              <a:t>edemi,flebiti,tromboflebiti</a:t>
            </a:r>
            <a:r>
              <a:rPr lang="it-IT" altLang="it-IT" sz="3600" dirty="0" smtClean="0"/>
              <a:t>.</a:t>
            </a:r>
            <a:endParaRPr lang="it-IT" altLang="it-IT" sz="36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28600"/>
            <a:ext cx="7772400" cy="1295400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altLang="it-IT" b="1" dirty="0">
                <a:solidFill>
                  <a:srgbClr val="FF0000"/>
                </a:solidFill>
              </a:rPr>
              <a:t>Terapia dell’insufficienza venosa cronica</a:t>
            </a:r>
          </a:p>
          <a:p>
            <a:pPr algn="ctr">
              <a:buFontTx/>
              <a:buNone/>
            </a:pPr>
            <a:r>
              <a:rPr lang="it-IT" altLang="it-IT" b="1" dirty="0" smtClean="0">
                <a:solidFill>
                  <a:srgbClr val="FF3300"/>
                </a:solidFill>
              </a:rPr>
              <a:t>Terapia sclerosante</a:t>
            </a:r>
            <a:endParaRPr lang="it-IT" altLang="it-IT" b="1" dirty="0">
              <a:solidFill>
                <a:srgbClr val="FF3300"/>
              </a:solidFill>
            </a:endParaRPr>
          </a:p>
        </p:txBody>
      </p:sp>
      <p:pic>
        <p:nvPicPr>
          <p:cNvPr id="19458" name="Picture 2" descr="https://encrypted-tbn1.gstatic.com/images?q=tbn:ANd9GcQ0BymkZIL_12S_kaIFJYNeQSubcIgjShHkGCwV1IXcWDaS6E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9355" y="1412777"/>
            <a:ext cx="2857520" cy="1384176"/>
          </a:xfrm>
          <a:prstGeom prst="rect">
            <a:avLst/>
          </a:prstGeom>
          <a:noFill/>
        </p:spPr>
      </p:pic>
      <p:pic>
        <p:nvPicPr>
          <p:cNvPr id="19460" name="Picture 4" descr="https://encrypted-tbn2.gstatic.com/images?q=tbn:ANd9GcSdhjAGE_9dFENuEtt2piiaas-U9Y32jY2deArFurQ9QLqZvA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1940" y="4077072"/>
            <a:ext cx="2500330" cy="2361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29900793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rrowheads="1"/>
          </p:cNvSpPr>
          <p:nvPr>
            <p:ph type="title"/>
          </p:nvPr>
        </p:nvSpPr>
        <p:spPr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rect">
              <a:fillToRect l="100000" t="100000"/>
            </a:path>
          </a:gradFill>
          <a:ln w="57150" cmpd="thickThin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altLang="it-IT" b="1" i="1" u="sng"/>
              <a:t>TERAPIA  SCLEROSANTE</a:t>
            </a:r>
          </a:p>
        </p:txBody>
      </p:sp>
      <p:sp>
        <p:nvSpPr>
          <p:cNvPr id="1853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349500"/>
            <a:ext cx="8540750" cy="37496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it-IT" altLang="it-IT" b="1" i="1" dirty="0"/>
              <a:t>Trattasi di metodica che prevede l’impiego di sostanze chimiche che iniettate all’interno di un vaso ne irritano la parete inducendo un fenomeno di </a:t>
            </a:r>
            <a:r>
              <a:rPr lang="it-IT" altLang="it-IT" b="1" i="1" dirty="0">
                <a:solidFill>
                  <a:schemeClr val="bg2">
                    <a:lumMod val="10000"/>
                  </a:schemeClr>
                </a:solidFill>
              </a:rPr>
              <a:t>sclerosi reattiva </a:t>
            </a:r>
            <a:r>
              <a:rPr lang="it-IT" altLang="it-IT" b="1" i="1" dirty="0"/>
              <a:t>che esita nella </a:t>
            </a:r>
            <a:r>
              <a:rPr lang="it-IT" altLang="it-IT" b="1" i="1" dirty="0">
                <a:solidFill>
                  <a:schemeClr val="bg2">
                    <a:lumMod val="10000"/>
                  </a:schemeClr>
                </a:solidFill>
              </a:rPr>
              <a:t>fibrosi</a:t>
            </a:r>
            <a:r>
              <a:rPr lang="it-IT" altLang="it-IT" b="1" i="1" dirty="0">
                <a:solidFill>
                  <a:srgbClr val="00FF00"/>
                </a:solidFill>
              </a:rPr>
              <a:t> </a:t>
            </a:r>
            <a:r>
              <a:rPr lang="it-IT" altLang="it-IT" b="1" i="1" dirty="0"/>
              <a:t>con successivo riassorbimento del vaso</a:t>
            </a:r>
            <a:r>
              <a:rPr lang="it-IT" altLang="it-IT" dirty="0"/>
              <a:t>  </a:t>
            </a:r>
          </a:p>
        </p:txBody>
      </p:sp>
      <p:pic>
        <p:nvPicPr>
          <p:cNvPr id="4" name="Picture 4" descr="sclero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941168"/>
            <a:ext cx="2118418" cy="1656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sclero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941168"/>
            <a:ext cx="2254136" cy="1656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encrypted-tbn3.gstatic.com/images?q=tbn:ANd9GcS3heruPgPWNJNjBlX7TSzw8Vgev0jGd1lTwm4pJCVC4CCT2cXc2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286048" y="1071546"/>
            <a:ext cx="2619375" cy="1743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33911853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549275"/>
            <a:ext cx="8510588" cy="863600"/>
          </a:xfrm>
        </p:spPr>
        <p:txBody>
          <a:bodyPr>
            <a:normAutofit/>
          </a:bodyPr>
          <a:lstStyle/>
          <a:p>
            <a:r>
              <a:rPr lang="it-IT" altLang="it-IT" b="1" i="1" u="sng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INDICAZIONI ALLA SCLEROTERAPIA</a:t>
            </a:r>
          </a:p>
        </p:txBody>
      </p:sp>
      <p:sp>
        <p:nvSpPr>
          <p:cNvPr id="1863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989138"/>
            <a:ext cx="8540750" cy="4110037"/>
          </a:xfrm>
        </p:spPr>
        <p:txBody>
          <a:bodyPr/>
          <a:lstStyle/>
          <a:p>
            <a:r>
              <a:rPr lang="it-IT" altLang="it-IT" sz="2800" i="1" dirty="0"/>
              <a:t>Varici dei tronchi </a:t>
            </a:r>
            <a:r>
              <a:rPr lang="it-IT" altLang="it-IT" sz="2800" i="1" dirty="0" err="1"/>
              <a:t>safenici</a:t>
            </a:r>
            <a:r>
              <a:rPr lang="it-IT" altLang="it-IT" sz="2800" i="1" dirty="0"/>
              <a:t> (interno/esterno)</a:t>
            </a:r>
          </a:p>
          <a:p>
            <a:r>
              <a:rPr lang="it-IT" altLang="it-IT" sz="2800" i="1" dirty="0"/>
              <a:t>Varici collaterali superficiali</a:t>
            </a:r>
          </a:p>
          <a:p>
            <a:r>
              <a:rPr lang="it-IT" altLang="it-IT" sz="2800" i="1" dirty="0"/>
              <a:t>Varici </a:t>
            </a:r>
            <a:r>
              <a:rPr lang="it-IT" altLang="it-IT" sz="2800" i="1" dirty="0" err="1"/>
              <a:t>tronculari</a:t>
            </a:r>
            <a:r>
              <a:rPr lang="it-IT" altLang="it-IT" sz="2800" i="1" dirty="0"/>
              <a:t> isolate</a:t>
            </a:r>
          </a:p>
          <a:p>
            <a:r>
              <a:rPr lang="it-IT" altLang="it-IT" sz="2800" i="1" dirty="0"/>
              <a:t>Varici residue ad interventi chirurgici</a:t>
            </a:r>
          </a:p>
          <a:p>
            <a:r>
              <a:rPr lang="it-IT" altLang="it-IT" sz="2800" i="1" dirty="0"/>
              <a:t>Ulcere </a:t>
            </a:r>
            <a:r>
              <a:rPr lang="it-IT" altLang="it-IT" sz="2800" i="1" dirty="0" err="1"/>
              <a:t>flebostatiche</a:t>
            </a:r>
            <a:r>
              <a:rPr lang="it-IT" altLang="it-IT" sz="2800" i="1" dirty="0"/>
              <a:t> alimentate da perforanti insufficienti </a:t>
            </a:r>
          </a:p>
          <a:p>
            <a:r>
              <a:rPr lang="it-IT" altLang="it-IT" sz="2800" i="1" dirty="0"/>
              <a:t>Varici reticolari</a:t>
            </a:r>
          </a:p>
          <a:p>
            <a:r>
              <a:rPr lang="it-IT" altLang="it-IT" sz="2800" i="1" dirty="0" err="1"/>
              <a:t>Teleangectasie</a:t>
            </a:r>
            <a:endParaRPr lang="it-IT" altLang="it-IT" sz="2800" i="1" dirty="0"/>
          </a:p>
          <a:p>
            <a:endParaRPr lang="it-IT" altLang="it-IT" sz="2800" i="1" dirty="0"/>
          </a:p>
        </p:txBody>
      </p:sp>
      <p:pic>
        <p:nvPicPr>
          <p:cNvPr id="10242" name="Picture 2" descr="https://encrypted-tbn2.gstatic.com/images?q=tbn:ANd9GcTNixf2fdE0T4GLjFNOhzYp1OYOJArx7tHXl0Y7JGLigZjVzR4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1571612"/>
            <a:ext cx="1905000" cy="2400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78500632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altLang="it-IT" sz="3200" b="1" i="1" u="sng" dirty="0">
                <a:solidFill>
                  <a:schemeClr val="bg2">
                    <a:lumMod val="10000"/>
                  </a:schemeClr>
                </a:solidFill>
              </a:rPr>
              <a:t>CONTROINDICAZIONI ALLA SCLEROTERAPIA</a:t>
            </a:r>
          </a:p>
        </p:txBody>
      </p:sp>
      <p:sp>
        <p:nvSpPr>
          <p:cNvPr id="1873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528" y="1628800"/>
            <a:ext cx="8540750" cy="3749675"/>
          </a:xfrm>
        </p:spPr>
        <p:txBody>
          <a:bodyPr/>
          <a:lstStyle/>
          <a:p>
            <a:r>
              <a:rPr lang="it-IT" altLang="it-IT" b="1" i="1" dirty="0" err="1"/>
              <a:t>Angiodisplasia</a:t>
            </a:r>
            <a:r>
              <a:rPr lang="it-IT" altLang="it-IT" b="1" i="1" dirty="0"/>
              <a:t> </a:t>
            </a:r>
          </a:p>
          <a:p>
            <a:r>
              <a:rPr lang="it-IT" altLang="it-IT" b="1" i="1" dirty="0"/>
              <a:t>Linfedema</a:t>
            </a:r>
          </a:p>
          <a:p>
            <a:r>
              <a:rPr lang="it-IT" altLang="it-IT" b="1" i="1" dirty="0"/>
              <a:t>Diatesi allergica</a:t>
            </a:r>
          </a:p>
          <a:p>
            <a:r>
              <a:rPr lang="it-IT" altLang="it-IT" b="1" i="1" dirty="0"/>
              <a:t>Gravi malattie sistemiche</a:t>
            </a:r>
          </a:p>
          <a:p>
            <a:r>
              <a:rPr lang="it-IT" altLang="it-IT" b="1" i="1" dirty="0"/>
              <a:t>Trombosi venosa profonda</a:t>
            </a:r>
          </a:p>
          <a:p>
            <a:r>
              <a:rPr lang="it-IT" altLang="it-IT" b="1" i="1" dirty="0"/>
              <a:t>Gravidanza</a:t>
            </a:r>
          </a:p>
        </p:txBody>
      </p:sp>
    </p:spTree>
    <p:extLst>
      <p:ext uri="{BB962C8B-B14F-4D97-AF65-F5344CB8AC3E}">
        <p14:creationId xmlns="" xmlns:p14="http://schemas.microsoft.com/office/powerpoint/2010/main" val="3288659449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b="1" i="1" u="sng"/>
              <a:t>TERAPIA DELLE FLEBOPATIE</a:t>
            </a:r>
          </a:p>
        </p:txBody>
      </p:sp>
      <p:sp>
        <p:nvSpPr>
          <p:cNvPr id="1822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924175"/>
            <a:ext cx="8540750" cy="3175000"/>
          </a:xfrm>
        </p:spPr>
        <p:txBody>
          <a:bodyPr/>
          <a:lstStyle/>
          <a:p>
            <a:r>
              <a:rPr lang="it-IT" altLang="it-IT" sz="3600" b="1" i="1" u="sng" dirty="0">
                <a:solidFill>
                  <a:schemeClr val="bg2">
                    <a:lumMod val="10000"/>
                  </a:schemeClr>
                </a:solidFill>
              </a:rPr>
              <a:t>TERAPIA CHIRURGICA</a:t>
            </a:r>
          </a:p>
          <a:p>
            <a:pPr>
              <a:buFont typeface="Wingdings" pitchFamily="2" charset="2"/>
              <a:buNone/>
            </a:pPr>
            <a:r>
              <a:rPr lang="it-IT" altLang="it-IT" dirty="0"/>
              <a:t>                       terapia etiologica.</a:t>
            </a:r>
          </a:p>
          <a:p>
            <a:pPr>
              <a:buFont typeface="Wingdings" pitchFamily="2" charset="2"/>
              <a:buNone/>
            </a:pPr>
            <a:endParaRPr lang="it-IT" altLang="it-IT" dirty="0"/>
          </a:p>
          <a:p>
            <a:pPr algn="ctr">
              <a:buFont typeface="Wingdings" pitchFamily="2" charset="2"/>
              <a:buNone/>
            </a:pPr>
            <a:r>
              <a:rPr lang="it-IT" altLang="it-IT" i="1" dirty="0"/>
              <a:t>  </a:t>
            </a:r>
            <a:r>
              <a:rPr lang="it-IT" altLang="it-IT" i="1" u="sng" dirty="0"/>
              <a:t>va sempre </a:t>
            </a:r>
            <a:r>
              <a:rPr lang="it-IT" altLang="it-IT" i="1" u="sng" dirty="0" err="1"/>
              <a:t>proposta,mai</a:t>
            </a:r>
            <a:r>
              <a:rPr lang="it-IT" altLang="it-IT" i="1" u="sng" dirty="0"/>
              <a:t> imposta!</a:t>
            </a:r>
          </a:p>
        </p:txBody>
      </p:sp>
      <p:pic>
        <p:nvPicPr>
          <p:cNvPr id="3074" name="Picture 2" descr="https://encrypted-tbn0.gstatic.com/images?q=tbn:ANd9GcSElK-34xgJvho1zZQRjB0Ck6YX5TvPsp0LHYhIhU4Y8T5Ylng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12776"/>
            <a:ext cx="2057400" cy="1495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ncrypted-tbn2.gstatic.com/images?q=tbn:ANd9GcQ8MIxYNpCz3A5_fS1vzr57NKUKyYxSd9R8hzxdA1aj7vrCzc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78853"/>
            <a:ext cx="2590800" cy="1724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12976"/>
            <a:ext cx="1181125" cy="157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51549349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2800" b="1" i="1" u="sng"/>
              <a:t>PRINCIPALI INTERVENTI PRATICATI E CONTROINDICAZIONI COMUNI</a:t>
            </a:r>
          </a:p>
        </p:txBody>
      </p:sp>
      <p:graphicFrame>
        <p:nvGraphicFramePr>
          <p:cNvPr id="183335" name="Group 39"/>
          <p:cNvGraphicFramePr>
            <a:graphicFrameLocks noGrp="1"/>
          </p:cNvGraphicFramePr>
          <p:nvPr>
            <p:ph idx="1"/>
          </p:nvPr>
        </p:nvGraphicFramePr>
        <p:xfrm>
          <a:off x="301625" y="1676400"/>
          <a:ext cx="8540750" cy="4805045"/>
        </p:xfrm>
        <a:graphic>
          <a:graphicData uri="http://schemas.openxmlformats.org/drawingml/2006/table">
            <a:tbl>
              <a:tblPr/>
              <a:tblGrid>
                <a:gridCol w="4270375"/>
                <a:gridCol w="4270375"/>
              </a:tblGrid>
              <a:tr h="6318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TIPI DI INTERVENTO</a:t>
                      </a:r>
                      <a:r>
                        <a:rPr kumimoji="0" lang="it-IT" altLang="it-IT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</a:t>
                      </a:r>
                      <a:r>
                        <a:rPr kumimoji="0" lang="it-IT" altLang="it-IT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CONTRINDICAZIONI COMUNI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8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Safenectomia Interna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Gravi controindicazioni sistemiche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8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Safenectomia Esterna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Gravidanza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8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Legatura di collaterali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Linfedema coesistente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8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Legatura di perforanti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Trombosi del circolo profondo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8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Flebectomie uniche o multiple sec. Muller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Gravi infezioni dermoipodermitiche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825"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Interventi di Linton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 algn="l"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 algn="l"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t-IT" alt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Diatesi emorragiche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3938905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altLang="it-IT" sz="3200" b="1" i="1" u="sng" dirty="0">
                <a:solidFill>
                  <a:schemeClr val="bg2">
                    <a:lumMod val="10000"/>
                  </a:schemeClr>
                </a:solidFill>
              </a:rPr>
              <a:t>TERAPIA FISICA DELL’INSUFFICIENZA VENOSA</a:t>
            </a:r>
          </a:p>
        </p:txBody>
      </p:sp>
      <p:sp>
        <p:nvSpPr>
          <p:cNvPr id="1884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 i="1" dirty="0">
                <a:solidFill>
                  <a:schemeClr val="bg2">
                    <a:lumMod val="10000"/>
                  </a:schemeClr>
                </a:solidFill>
              </a:rPr>
              <a:t>Drenaggio venoso manuale </a:t>
            </a:r>
            <a:r>
              <a:rPr lang="it-IT" altLang="it-IT" i="1" dirty="0"/>
              <a:t>(di recentissima introduzione</a:t>
            </a:r>
            <a:r>
              <a:rPr lang="it-IT" altLang="it-IT" i="1" dirty="0" smtClean="0"/>
              <a:t>) GARDNER</a:t>
            </a:r>
            <a:endParaRPr lang="it-IT" altLang="it-IT" i="1" dirty="0"/>
          </a:p>
          <a:p>
            <a:r>
              <a:rPr lang="it-IT" altLang="it-IT" i="1" dirty="0" err="1"/>
              <a:t>Pressoterapia</a:t>
            </a:r>
            <a:r>
              <a:rPr lang="it-IT" altLang="it-IT" i="1" dirty="0"/>
              <a:t> </a:t>
            </a:r>
            <a:r>
              <a:rPr lang="it-IT" altLang="it-IT" i="1" dirty="0" smtClean="0"/>
              <a:t>sequenziale</a:t>
            </a:r>
            <a:endParaRPr lang="it-IT" altLang="it-IT" i="1" dirty="0"/>
          </a:p>
          <a:p>
            <a:r>
              <a:rPr lang="it-IT" altLang="it-IT" i="1" dirty="0"/>
              <a:t>Ginnastica isotonica sotto </a:t>
            </a:r>
            <a:r>
              <a:rPr lang="it-IT" altLang="it-IT" i="1" dirty="0" err="1"/>
              <a:t>elastocompressione</a:t>
            </a:r>
            <a:endParaRPr lang="it-IT" altLang="it-IT" i="1" dirty="0"/>
          </a:p>
          <a:p>
            <a:r>
              <a:rPr lang="it-IT" altLang="it-IT" i="1" dirty="0"/>
              <a:t>Ginnastica termale(ginnastica vascolare in acqua,percorso </a:t>
            </a:r>
            <a:r>
              <a:rPr lang="it-IT" altLang="it-IT" i="1" dirty="0" smtClean="0"/>
              <a:t>vascolare,</a:t>
            </a:r>
          </a:p>
          <a:p>
            <a:pPr>
              <a:buNone/>
            </a:pPr>
            <a:r>
              <a:rPr lang="it-IT" altLang="it-IT" i="1" dirty="0" smtClean="0"/>
              <a:t> </a:t>
            </a:r>
            <a:r>
              <a:rPr lang="it-IT" altLang="it-IT" i="1" dirty="0" smtClean="0"/>
              <a:t>   </a:t>
            </a:r>
            <a:r>
              <a:rPr lang="it-IT" altLang="it-IT" i="1" dirty="0" smtClean="0"/>
              <a:t>idromassaggio </a:t>
            </a:r>
            <a:r>
              <a:rPr lang="it-IT" altLang="it-IT" i="1" dirty="0"/>
              <a:t>con ozono,terapia </a:t>
            </a:r>
            <a:r>
              <a:rPr lang="it-IT" altLang="it-IT" i="1" dirty="0" err="1"/>
              <a:t>idropinica</a:t>
            </a:r>
            <a:r>
              <a:rPr lang="it-IT" altLang="it-IT" i="1" dirty="0" smtClean="0"/>
              <a:t>)</a:t>
            </a:r>
          </a:p>
          <a:p>
            <a:r>
              <a:rPr lang="it-IT" altLang="it-IT" i="1" dirty="0" smtClean="0"/>
              <a:t>Mesoterapia</a:t>
            </a:r>
            <a:endParaRPr lang="it-IT" altLang="it-IT" i="1" dirty="0"/>
          </a:p>
          <a:p>
            <a:endParaRPr lang="it-IT" altLang="it-IT" i="1" dirty="0"/>
          </a:p>
          <a:p>
            <a:endParaRPr lang="it-IT" altLang="it-IT" dirty="0"/>
          </a:p>
        </p:txBody>
      </p:sp>
      <p:pic>
        <p:nvPicPr>
          <p:cNvPr id="4" name="Picture 7" descr="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32856"/>
            <a:ext cx="1151359" cy="12419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encrypted-tbn3.gstatic.com/images?q=tbn:ANd9GcS3heruPgPWNJNjBlX7TSzw8Vgev0jGd1lTwm4pJCVC4CCT2cXc2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5429264"/>
            <a:ext cx="1762119" cy="1172611"/>
          </a:xfrm>
          <a:prstGeom prst="rect">
            <a:avLst/>
          </a:prstGeom>
          <a:noFill/>
        </p:spPr>
      </p:pic>
      <p:pic>
        <p:nvPicPr>
          <p:cNvPr id="6146" name="Picture 2" descr="https://encrypted-tbn0.gstatic.com/images?q=tbn:ANd9GcSnl9rwbN78O0f4wQVqOhyvJnQrhVqb0h_HPP7j0zM-oEflkLXgu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4286256"/>
            <a:ext cx="1285869" cy="857256"/>
          </a:xfrm>
          <a:prstGeom prst="rect">
            <a:avLst/>
          </a:prstGeom>
          <a:noFill/>
        </p:spPr>
      </p:pic>
      <p:pic>
        <p:nvPicPr>
          <p:cNvPr id="6148" name="Picture 4" descr="https://encrypted-tbn3.gstatic.com/images?q=tbn:ANd9GcRd_SgP_38vVvPjwE77uDbyl4l3lsNu2NqfYKJ54tdtAjJaNSG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78659" y="2500306"/>
            <a:ext cx="1879621" cy="6429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8881420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326881" y="190100"/>
            <a:ext cx="8228160" cy="4382381"/>
          </a:xfrm>
          <a:ln/>
        </p:spPr>
        <p:txBody>
          <a:bodyPr>
            <a:normAutofit fontScale="90000"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it-IT" sz="3100" b="1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en-GB" altLang="it-IT" sz="31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GB" altLang="it-IT" sz="3100" b="1" dirty="0" smtClean="0">
                <a:solidFill>
                  <a:schemeClr val="bg2">
                    <a:lumMod val="10000"/>
                  </a:schemeClr>
                </a:solidFill>
              </a:rPr>
              <a:t>COMPLICANZA TEMIBILE DELLA MALATTIA VARICOSA</a:t>
            </a:r>
            <a:r>
              <a:rPr lang="en-GB" altLang="it-IT" sz="2900" dirty="0" smtClean="0">
                <a:solidFill>
                  <a:srgbClr val="FF0000"/>
                </a:solidFill>
              </a:rPr>
              <a:t/>
            </a:r>
            <a:br>
              <a:rPr lang="en-GB" altLang="it-IT" sz="2900" dirty="0" smtClean="0">
                <a:solidFill>
                  <a:srgbClr val="FF0000"/>
                </a:solidFill>
              </a:rPr>
            </a:br>
            <a:r>
              <a:rPr lang="en-GB" altLang="it-IT" sz="2900" dirty="0" smtClean="0">
                <a:solidFill>
                  <a:srgbClr val="FF0000"/>
                </a:solidFill>
              </a:rPr>
              <a:t>La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trombosi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venosa</a:t>
            </a:r>
            <a:r>
              <a:rPr lang="en-GB" altLang="it-IT" sz="2900" dirty="0">
                <a:solidFill>
                  <a:srgbClr val="FF0000"/>
                </a:solidFill>
              </a:rPr>
              <a:t> (</a:t>
            </a:r>
            <a:r>
              <a:rPr lang="en-GB" altLang="it-IT" sz="2900" dirty="0" err="1">
                <a:solidFill>
                  <a:srgbClr val="FF0000"/>
                </a:solidFill>
              </a:rPr>
              <a:t>tromboflebite</a:t>
            </a:r>
            <a:r>
              <a:rPr lang="en-GB" altLang="it-IT" sz="2900" dirty="0">
                <a:solidFill>
                  <a:srgbClr val="FF0000"/>
                </a:solidFill>
              </a:rPr>
              <a:t>), è </a:t>
            </a:r>
            <a:r>
              <a:rPr lang="en-GB" altLang="it-IT" sz="2900" dirty="0" err="1">
                <a:solidFill>
                  <a:srgbClr val="FF0000"/>
                </a:solidFill>
              </a:rPr>
              <a:t>una</a:t>
            </a:r>
            <a:r>
              <a:rPr lang="en-GB" altLang="it-IT" sz="2900" dirty="0">
                <a:solidFill>
                  <a:srgbClr val="FF0000"/>
                </a:solidFill>
              </a:rPr>
              <a:t> </a:t>
            </a:r>
            <a:r>
              <a:rPr lang="en-GB" altLang="it-IT" sz="2900" dirty="0" err="1">
                <a:solidFill>
                  <a:srgbClr val="FF0000"/>
                </a:solidFill>
              </a:rPr>
              <a:t>patologia</a:t>
            </a:r>
            <a:r>
              <a:rPr lang="en-GB" altLang="it-IT" sz="2900" dirty="0">
                <a:solidFill>
                  <a:srgbClr val="FF0000"/>
                </a:solidFill>
              </a:rPr>
              <a:t> </a:t>
            </a:r>
            <a:r>
              <a:rPr lang="en-GB" altLang="it-IT" sz="2900" dirty="0" err="1">
                <a:solidFill>
                  <a:srgbClr val="FF0000"/>
                </a:solidFill>
              </a:rPr>
              <a:t>vascolare</a:t>
            </a:r>
            <a:r>
              <a:rPr lang="en-GB" altLang="it-IT" sz="2900" dirty="0">
                <a:solidFill>
                  <a:srgbClr val="FF0000"/>
                </a:solidFill>
              </a:rPr>
              <a:t> </a:t>
            </a:r>
            <a:r>
              <a:rPr lang="en-GB" altLang="it-IT" sz="2900" dirty="0" err="1">
                <a:solidFill>
                  <a:srgbClr val="FF0000"/>
                </a:solidFill>
              </a:rPr>
              <a:t>causata</a:t>
            </a:r>
            <a:r>
              <a:rPr lang="en-GB" altLang="it-IT" sz="2900" dirty="0">
                <a:solidFill>
                  <a:srgbClr val="FF0000"/>
                </a:solidFill>
              </a:rPr>
              <a:t> </a:t>
            </a:r>
            <a:r>
              <a:rPr lang="en-GB" altLang="it-IT" sz="2900" dirty="0" err="1">
                <a:solidFill>
                  <a:srgbClr val="FF0000"/>
                </a:solidFill>
              </a:rPr>
              <a:t>probabilmente</a:t>
            </a:r>
            <a:r>
              <a:rPr lang="en-GB" altLang="it-IT" sz="2900" dirty="0">
                <a:solidFill>
                  <a:srgbClr val="FF0000"/>
                </a:solidFill>
              </a:rPr>
              <a:t> da:</a:t>
            </a:r>
            <a:br>
              <a:rPr lang="en-GB" altLang="it-IT" sz="2900" dirty="0">
                <a:solidFill>
                  <a:srgbClr val="FF0000"/>
                </a:solidFill>
              </a:rPr>
            </a:br>
            <a:r>
              <a:rPr lang="en-GB" altLang="it-IT" sz="2900" dirty="0">
                <a:solidFill>
                  <a:srgbClr val="FF0000"/>
                </a:solidFill>
              </a:rPr>
              <a:t/>
            </a:r>
            <a:br>
              <a:rPr lang="en-GB" altLang="it-IT" sz="2900" dirty="0">
                <a:solidFill>
                  <a:srgbClr val="FF0000"/>
                </a:solidFill>
              </a:rPr>
            </a:br>
            <a:r>
              <a:rPr lang="en-GB" altLang="it-IT" sz="2900" dirty="0">
                <a:solidFill>
                  <a:srgbClr val="FF0000"/>
                </a:solidFill>
              </a:rPr>
              <a:t>=&gt; 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Stasi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circolatoria</a:t>
            </a:r>
            <a:r>
              <a:rPr lang="en-GB" altLang="it-IT" sz="2900" dirty="0">
                <a:solidFill>
                  <a:srgbClr val="FF0000"/>
                </a:solidFill>
              </a:rPr>
              <a:t/>
            </a:r>
            <a:br>
              <a:rPr lang="en-GB" altLang="it-IT" sz="2900" dirty="0">
                <a:solidFill>
                  <a:srgbClr val="FF0000"/>
                </a:solidFill>
              </a:rPr>
            </a:br>
            <a:r>
              <a:rPr lang="en-GB" altLang="it-IT" sz="2900" dirty="0" err="1" smtClean="0"/>
              <a:t>immobilità</a:t>
            </a:r>
            <a:r>
              <a:rPr lang="en-GB" altLang="it-IT" sz="2900" dirty="0"/>
              <a:t>, </a:t>
            </a:r>
            <a:r>
              <a:rPr lang="en-GB" altLang="it-IT" sz="2900" dirty="0" err="1" smtClean="0"/>
              <a:t>decorso</a:t>
            </a:r>
            <a:r>
              <a:rPr lang="en-GB" altLang="it-IT" sz="2900" dirty="0" smtClean="0"/>
              <a:t> post-</a:t>
            </a:r>
            <a:r>
              <a:rPr lang="en-GB" altLang="it-IT" sz="2900" dirty="0" err="1" smtClean="0"/>
              <a:t>operatorio</a:t>
            </a:r>
            <a:r>
              <a:rPr lang="en-GB" altLang="it-IT" sz="2900" dirty="0">
                <a:solidFill>
                  <a:srgbClr val="FF0000"/>
                </a:solidFill>
              </a:rPr>
              <a:t/>
            </a:r>
            <a:br>
              <a:rPr lang="en-GB" altLang="it-IT" sz="2900" dirty="0">
                <a:solidFill>
                  <a:srgbClr val="FF0000"/>
                </a:solidFill>
              </a:rPr>
            </a:br>
            <a:r>
              <a:rPr lang="en-GB" altLang="it-IT" sz="2900" dirty="0">
                <a:solidFill>
                  <a:srgbClr val="FF0000"/>
                </a:solidFill>
              </a:rPr>
              <a:t>=&gt;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Danno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della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parete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vascolare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altLang="it-IT" sz="2500" dirty="0"/>
              <a:t>Per </a:t>
            </a:r>
            <a:r>
              <a:rPr lang="en-GB" altLang="it-IT" sz="2500" dirty="0" err="1"/>
              <a:t>infiammazione</a:t>
            </a:r>
            <a:r>
              <a:rPr lang="en-GB" altLang="it-IT" sz="2500" dirty="0"/>
              <a:t> </a:t>
            </a:r>
            <a:r>
              <a:rPr lang="en-GB" altLang="it-IT" sz="2500" dirty="0" err="1"/>
              <a:t>della</a:t>
            </a:r>
            <a:r>
              <a:rPr lang="en-GB" altLang="it-IT" sz="2500" dirty="0"/>
              <a:t> </a:t>
            </a:r>
            <a:r>
              <a:rPr lang="en-GB" altLang="it-IT" sz="2500" dirty="0" err="1"/>
              <a:t>parete</a:t>
            </a:r>
            <a:r>
              <a:rPr lang="en-GB" altLang="it-IT" sz="2500" dirty="0"/>
              <a:t> </a:t>
            </a:r>
            <a:r>
              <a:rPr lang="en-GB" altLang="it-IT" sz="2500" dirty="0" err="1" smtClean="0"/>
              <a:t>venosa</a:t>
            </a:r>
            <a:r>
              <a:rPr lang="en-GB" altLang="it-IT" sz="2500" dirty="0" smtClean="0"/>
              <a:t/>
            </a:r>
            <a:br>
              <a:rPr lang="en-GB" altLang="it-IT" sz="2500" dirty="0" smtClean="0"/>
            </a:br>
            <a:r>
              <a:rPr lang="en-GB" altLang="it-IT" sz="2500" dirty="0" smtClean="0"/>
              <a:t> </a:t>
            </a:r>
            <a:r>
              <a:rPr lang="en-GB" altLang="it-IT" sz="2500" dirty="0"/>
              <a:t>(</a:t>
            </a:r>
            <a:r>
              <a:rPr lang="en-GB" altLang="it-IT" sz="2500" dirty="0" err="1"/>
              <a:t>spesso</a:t>
            </a:r>
            <a:r>
              <a:rPr lang="en-GB" altLang="it-IT" sz="2500" dirty="0"/>
              <a:t> associate </a:t>
            </a:r>
            <a:r>
              <a:rPr lang="en-GB" altLang="it-IT" sz="2500" dirty="0" err="1"/>
              <a:t>alla</a:t>
            </a:r>
            <a:r>
              <a:rPr lang="en-GB" altLang="it-IT" sz="2500" dirty="0"/>
              <a:t> </a:t>
            </a:r>
            <a:r>
              <a:rPr lang="en-GB" altLang="it-IT" sz="2500" dirty="0" err="1"/>
              <a:t>formazione</a:t>
            </a:r>
            <a:r>
              <a:rPr lang="en-GB" altLang="it-IT" sz="2500" dirty="0"/>
              <a:t> di un </a:t>
            </a:r>
            <a:r>
              <a:rPr lang="en-GB" altLang="it-IT" sz="2500" dirty="0" err="1"/>
              <a:t>coagulo</a:t>
            </a:r>
            <a:r>
              <a:rPr lang="en-GB" altLang="it-IT" sz="2500" dirty="0"/>
              <a:t> </a:t>
            </a:r>
            <a:r>
              <a:rPr lang="en-GB" altLang="it-IT" sz="2500" dirty="0" smtClean="0"/>
              <a:t>:</a:t>
            </a:r>
            <a:r>
              <a:rPr lang="en-GB" altLang="it-IT" sz="2500" dirty="0" smtClean="0"/>
              <a:t> </a:t>
            </a:r>
            <a:r>
              <a:rPr lang="en-GB" altLang="it-IT" sz="25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TROMBO</a:t>
            </a:r>
            <a:r>
              <a:rPr lang="en-GB" altLang="it-IT" sz="2500" dirty="0"/>
              <a:t>).</a:t>
            </a:r>
            <a:br>
              <a:rPr lang="en-GB" altLang="it-IT" sz="2500" dirty="0"/>
            </a:br>
            <a:r>
              <a:rPr lang="en-GB" altLang="it-IT" sz="2500" dirty="0" err="1"/>
              <a:t>Una</a:t>
            </a:r>
            <a:r>
              <a:rPr lang="en-GB" altLang="it-IT" sz="2500" dirty="0"/>
              <a:t> </a:t>
            </a:r>
            <a:r>
              <a:rPr lang="en-GB" altLang="it-IT" sz="2500" dirty="0" err="1"/>
              <a:t>delle</a:t>
            </a:r>
            <a:r>
              <a:rPr lang="en-GB" altLang="it-IT" sz="2500" dirty="0"/>
              <a:t> </a:t>
            </a:r>
            <a:r>
              <a:rPr lang="en-GB" altLang="it-IT" sz="2500" dirty="0" err="1"/>
              <a:t>vene</a:t>
            </a:r>
            <a:r>
              <a:rPr lang="en-GB" altLang="it-IT" sz="2500" dirty="0"/>
              <a:t> </a:t>
            </a:r>
            <a:r>
              <a:rPr lang="en-GB" altLang="it-IT" sz="2500" dirty="0" err="1"/>
              <a:t>superficiali</a:t>
            </a:r>
            <a:r>
              <a:rPr lang="en-GB" altLang="it-IT" sz="2500" dirty="0"/>
              <a:t> </a:t>
            </a:r>
            <a:r>
              <a:rPr lang="en-GB" altLang="it-IT" sz="2500" dirty="0" err="1"/>
              <a:t>più</a:t>
            </a:r>
            <a:r>
              <a:rPr lang="en-GB" altLang="it-IT" sz="2500" dirty="0"/>
              <a:t> </a:t>
            </a:r>
            <a:r>
              <a:rPr lang="en-GB" altLang="it-IT" sz="2500" dirty="0" err="1"/>
              <a:t>colpite</a:t>
            </a:r>
            <a:r>
              <a:rPr lang="en-GB" altLang="it-IT" sz="2500" dirty="0"/>
              <a:t> è la </a:t>
            </a:r>
            <a:r>
              <a:rPr lang="en-GB" altLang="it-IT" sz="2500" dirty="0" err="1"/>
              <a:t>safena</a:t>
            </a:r>
            <a:r>
              <a:rPr lang="en-GB" altLang="it-IT" sz="2500" dirty="0"/>
              <a:t>.</a:t>
            </a:r>
            <a:r>
              <a:rPr lang="en-GB" altLang="it-IT" sz="2900" dirty="0">
                <a:solidFill>
                  <a:srgbClr val="FF0000"/>
                </a:solidFill>
              </a:rPr>
              <a:t/>
            </a:r>
            <a:br>
              <a:rPr lang="en-GB" altLang="it-IT" sz="2900" dirty="0">
                <a:solidFill>
                  <a:srgbClr val="FF0000"/>
                </a:solidFill>
              </a:rPr>
            </a:br>
            <a:r>
              <a:rPr lang="en-GB" altLang="it-IT" sz="2900" dirty="0">
                <a:solidFill>
                  <a:srgbClr val="FF0000"/>
                </a:solidFill>
              </a:rPr>
              <a:t>=&gt;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Alterazioni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2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della</a:t>
            </a:r>
            <a:r>
              <a:rPr lang="en-GB" altLang="it-IT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29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coagulazione</a:t>
            </a:r>
            <a:r>
              <a:rPr lang="en-GB" altLang="it-IT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altLang="it-IT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GB" altLang="it-IT" sz="29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23528" y="5157192"/>
            <a:ext cx="8366400" cy="1549603"/>
          </a:xfrm>
          <a:prstGeom prst="rect">
            <a:avLst/>
          </a:prstGeom>
          <a:noFill/>
          <a:ln w="360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328" tIns="16328" rIns="16328" bIns="16328" anchor="ctr"/>
          <a:lstStyle/>
          <a:p>
            <a:pPr marL="0" indent="0" algn="ctr">
              <a:spcAft>
                <a:spcPct val="0"/>
              </a:spcAft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it-IT" b="1" i="1" dirty="0">
                <a:solidFill>
                  <a:srgbClr val="FF0000"/>
                </a:solidFill>
              </a:rPr>
              <a:t>Il </a:t>
            </a:r>
            <a:r>
              <a:rPr lang="en-GB" altLang="it-IT" b="1" i="1" dirty="0" err="1">
                <a:solidFill>
                  <a:srgbClr val="FF0000"/>
                </a:solidFill>
              </a:rPr>
              <a:t>rischio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associato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alla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alla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trombosi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venosa</a:t>
            </a:r>
            <a:r>
              <a:rPr lang="en-GB" altLang="it-IT" b="1" i="1" dirty="0">
                <a:solidFill>
                  <a:srgbClr val="FF0000"/>
                </a:solidFill>
              </a:rPr>
              <a:t> (</a:t>
            </a:r>
            <a:r>
              <a:rPr lang="en-GB" altLang="it-IT" b="1" i="1" dirty="0" err="1">
                <a:solidFill>
                  <a:srgbClr val="FF0000"/>
                </a:solidFill>
              </a:rPr>
              <a:t>profonda</a:t>
            </a:r>
            <a:r>
              <a:rPr lang="en-GB" altLang="it-IT" b="1" i="1" dirty="0">
                <a:solidFill>
                  <a:srgbClr val="FF0000"/>
                </a:solidFill>
              </a:rPr>
              <a:t>) è </a:t>
            </a:r>
            <a:r>
              <a:rPr lang="en-GB" altLang="it-IT" b="1" i="1" dirty="0" err="1">
                <a:solidFill>
                  <a:srgbClr val="FF0000"/>
                </a:solidFill>
              </a:rPr>
              <a:t>che</a:t>
            </a:r>
            <a:r>
              <a:rPr lang="en-GB" altLang="it-IT" b="1" i="1" dirty="0">
                <a:solidFill>
                  <a:srgbClr val="FF0000"/>
                </a:solidFill>
              </a:rPr>
              <a:t> parte del </a:t>
            </a:r>
            <a:r>
              <a:rPr lang="en-GB" altLang="it-IT" b="1" i="1" dirty="0" err="1">
                <a:solidFill>
                  <a:srgbClr val="FF0000"/>
                </a:solidFill>
              </a:rPr>
              <a:t>trombo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si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stacchi</a:t>
            </a:r>
            <a:r>
              <a:rPr lang="en-GB" altLang="it-IT" b="1" i="1" dirty="0">
                <a:solidFill>
                  <a:srgbClr val="FF0000"/>
                </a:solidFill>
              </a:rPr>
              <a:t> e </a:t>
            </a:r>
            <a:r>
              <a:rPr lang="en-GB" altLang="it-IT" b="1" i="1" dirty="0" err="1">
                <a:solidFill>
                  <a:srgbClr val="FF0000"/>
                </a:solidFill>
              </a:rPr>
              <a:t>causi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un'embolia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occlusiva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dei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vasi</a:t>
            </a:r>
            <a:r>
              <a:rPr lang="en-GB" altLang="it-IT" b="1" i="1" dirty="0">
                <a:solidFill>
                  <a:srgbClr val="FF0000"/>
                </a:solidFill>
              </a:rPr>
              <a:t> </a:t>
            </a:r>
            <a:r>
              <a:rPr lang="en-GB" altLang="it-IT" b="1" i="1" dirty="0" err="1">
                <a:solidFill>
                  <a:srgbClr val="FF0000"/>
                </a:solidFill>
              </a:rPr>
              <a:t>polmonari</a:t>
            </a:r>
            <a:r>
              <a:rPr lang="en-GB" altLang="it-IT" b="1" i="1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5413">
            <a:off x="-12599" y="1354877"/>
            <a:ext cx="2095688" cy="94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14514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Riccardo\Pictures\Immagini lavoro\embolia polmona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720" y="2557709"/>
            <a:ext cx="3263040" cy="40785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C:\Users\Riccardo\Pictures\Immagini lavoro\emboliapolmonare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2564"/>
            <a:ext cx="5598720" cy="38293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Riccardo\Pictures\Immagini lavoro\tv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60" y="207382"/>
            <a:ext cx="4147200" cy="27951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7785551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28596" y="142852"/>
            <a:ext cx="7772400" cy="1470025"/>
          </a:xfrm>
        </p:spPr>
        <p:txBody>
          <a:bodyPr/>
          <a:lstStyle/>
          <a:p>
            <a:r>
              <a:rPr lang="it-IT" dirty="0" smtClean="0"/>
              <a:t>CONCLUSIONI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85720" y="1357298"/>
            <a:ext cx="8858280" cy="5500702"/>
          </a:xfrm>
        </p:spPr>
        <p:txBody>
          <a:bodyPr>
            <a:normAutofit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La vera prevenzione si ottiene conoscendo quelli che sono i reali fattori di rischio di una malattia. </a:t>
            </a:r>
          </a:p>
          <a:p>
            <a:pPr algn="l">
              <a:buFont typeface="Arial" pitchFamily="34" charset="0"/>
              <a:buChar char="•"/>
            </a:pPr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La contenzione elastica riveste un ruolo determinate contrastando la colonna ematica richiamata dalla gravitazione terrestre, risultando economica, salutare... </a:t>
            </a:r>
          </a:p>
          <a:p>
            <a:pPr algn="l"/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</a:rPr>
              <a:t>………e</a:t>
            </a:r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 con la collaborazione delle Aziende Produttrici anche accettata dalla maggior parte delle donne!!!</a:t>
            </a:r>
          </a:p>
          <a:p>
            <a:pPr algn="l"/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                  ..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</a:rPr>
              <a:t>…conserviamo</a:t>
            </a:r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 il nostro 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</a:rPr>
              <a:t>patrimimonio</a:t>
            </a:r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</a:rPr>
              <a:t>finche’</a:t>
            </a:r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> c’e’ tempo!!...</a:t>
            </a:r>
            <a:endParaRPr lang="it-IT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s://encrypted-tbn2.gstatic.com/images?q=tbn:ANd9GcR3u9go5WYU6ky4oqqmvCdmtEZucMDJA7e18RTUHw3cCZ6x7U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2972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970587"/>
          </a:xfrm>
        </p:spPr>
        <p:txBody>
          <a:bodyPr/>
          <a:lstStyle/>
          <a:p>
            <a:pPr eaLnBrk="1" hangingPunct="1">
              <a:defRPr/>
            </a:pPr>
            <a:endParaRPr lang="it-IT" smtClean="0"/>
          </a:p>
        </p:txBody>
      </p:sp>
      <p:pic>
        <p:nvPicPr>
          <p:cNvPr id="654339" name="Picture 6" descr="ANd9GcT9b0g_PevmG0dSQBrYcnwMtOmp7t9eC0mRYlYpHrEDb7tmpAt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1000"/>
            <a:ext cx="3276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4340" name="Picture 8" descr="ANd9GcSAJS18wNjmLMpLE_Pgtv0oDugc6AUOthwTxZWQL4x0H32Y7DU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00400"/>
            <a:ext cx="3276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4341" name="Picture 10" descr="ANd9GcQLQtaetwR-MOHiOi-ZIp8An2Wq7GKlN_88S671wkhk3ztM0V_6h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00400"/>
            <a:ext cx="318135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75" name="Rectangle 11"/>
          <p:cNvSpPr>
            <a:spLocks noChangeArrowheads="1"/>
          </p:cNvSpPr>
          <p:nvPr/>
        </p:nvSpPr>
        <p:spPr bwMode="auto">
          <a:xfrm>
            <a:off x="2133600" y="5486400"/>
            <a:ext cx="5257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it-IT" altLang="it-IT" sz="3200" b="1" i="1" u="sng">
                <a:solidFill>
                  <a:srgbClr val="FFFF00"/>
                </a:solidFill>
                <a:latin typeface="Arial" charset="0"/>
              </a:rPr>
              <a:t>G R A Z I E !</a:t>
            </a:r>
            <a:endParaRPr lang="it-IT" altLang="it-IT">
              <a:solidFill>
                <a:srgbClr val="FFFF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0462645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5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1649</Words>
  <Application>Microsoft Office PowerPoint</Application>
  <PresentationFormat>Presentazione su schermo (4:3)</PresentationFormat>
  <Paragraphs>315</Paragraphs>
  <Slides>52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53" baseType="lpstr">
      <vt:lpstr>Tema di Office</vt:lpstr>
      <vt:lpstr>Diapositiva 1</vt:lpstr>
      <vt:lpstr>DIMENSIONE DELLA MALATTIA  VENOSA</vt:lpstr>
      <vt:lpstr>L'insufficienza venosa è una condizione patologica che deriva dall'ostruzione o da riflusso a livello valvolare nelle vene (superficiali o profonde) degli arti inferiori.</vt:lpstr>
      <vt:lpstr>Diapositiva 4</vt:lpstr>
      <vt:lpstr>Diapositiva 5</vt:lpstr>
      <vt:lpstr>Quando i vasi sottocutanei si rompono, le emazie passano nei tessuti circostanti conferendogli una colorazione bruna. Soprattutto nell'area del malleolo mediale e della caviglia, la cute diventa secca, pruriginosa e fragile, aumentando il rischio di traumi ed infezioni. </vt:lpstr>
      <vt:lpstr>Diapositiva 7</vt:lpstr>
      <vt:lpstr>ANATOMIA E FISIOLOGIA DEL SISTEMA VENOSO</vt:lpstr>
      <vt:lpstr>Circolo Venoso Profondo</vt:lpstr>
      <vt:lpstr>Circolo Venoso Superficiale</vt:lpstr>
      <vt:lpstr>Circolo Venoso Superficiale</vt:lpstr>
      <vt:lpstr>Perche’ Vene Comunicanti o Perforanti???</vt:lpstr>
      <vt:lpstr>ANATOMIA E FISIOLOGIA DEL SISTEMA VENOSO</vt:lpstr>
      <vt:lpstr>Quando per motivi costituzionali (eredo familiari), cui si aggiungono fattori scatenanti quali:</vt:lpstr>
      <vt:lpstr>o quando dall’interno per:</vt:lpstr>
      <vt:lpstr>FATTORI  DI  RISCHIO   NELLE FLEBOPATIE</vt:lpstr>
      <vt:lpstr>Angolo Costa-Bertani(piede sano)</vt:lpstr>
      <vt:lpstr>Piede cavo e piede piatto</vt:lpstr>
      <vt:lpstr>Insufficienza Venosa</vt:lpstr>
      <vt:lpstr>Insufficienza Venosa</vt:lpstr>
      <vt:lpstr>L’esercizio fisico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ULCERA  VARICOSA </vt:lpstr>
      <vt:lpstr>Diapositiva 33</vt:lpstr>
      <vt:lpstr>DIAGNOSTICA  DELLE  FLEBOPATIE  ieri…. </vt:lpstr>
      <vt:lpstr>Diapositiva 35</vt:lpstr>
      <vt:lpstr>TERAPIA  DELLE  FLEBOPATIE</vt:lpstr>
      <vt:lpstr>Diapositiva 37</vt:lpstr>
      <vt:lpstr>Diapositiva 38</vt:lpstr>
      <vt:lpstr>Diapositiva 39</vt:lpstr>
      <vt:lpstr>PRINCIPALI  CLASSI  DI  COMPRESSIONE ELASTICA  E  RELATIVE  INDICAZIONI</vt:lpstr>
      <vt:lpstr>Diapositiva 41</vt:lpstr>
      <vt:lpstr>TERAPIA  SCLEROSANTE</vt:lpstr>
      <vt:lpstr>INDICAZIONI ALLA SCLEROTERAPIA</vt:lpstr>
      <vt:lpstr>CONTROINDICAZIONI ALLA SCLEROTERAPIA</vt:lpstr>
      <vt:lpstr>TERAPIA DELLE FLEBOPATIE</vt:lpstr>
      <vt:lpstr>PRINCIPALI INTERVENTI PRATICATI E CONTROINDICAZIONI COMUNI</vt:lpstr>
      <vt:lpstr>TERAPIA FISICA DELL’INSUFFICIENZA VENOSA</vt:lpstr>
      <vt:lpstr> COMPLICANZA TEMIBILE DELLA MALATTIA VARICOSA La trombosi venosa (tromboflebite), è una patologia vascolare causata probabilmente da:  =&gt; Stasi circolatoria immobilità, decorso post-operatorio =&gt;Danno della parete vascolare Per infiammazione della parete venosa  (spesso associate alla formazione di un coagulo : TROMBO). Una delle vene superficiali più colpite è la safena. =&gt;Alterazioni della coagulazione </vt:lpstr>
      <vt:lpstr>Diapositiva 49</vt:lpstr>
      <vt:lpstr>CONCLUSIONI</vt:lpstr>
      <vt:lpstr>Diapositiva 51</vt:lpstr>
      <vt:lpstr>Diapositiva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Mariateresa Scarano</dc:creator>
  <cp:lastModifiedBy>utente</cp:lastModifiedBy>
  <cp:revision>69</cp:revision>
  <dcterms:created xsi:type="dcterms:W3CDTF">2014-11-25T20:32:57Z</dcterms:created>
  <dcterms:modified xsi:type="dcterms:W3CDTF">2014-11-28T16:06:45Z</dcterms:modified>
</cp:coreProperties>
</file>